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notesMasterIdLst>
    <p:notesMasterId r:id="rId3"/>
  </p:notesMasterIdLst>
  <p:sldIdLst>
    <p:sldId id="257" r:id="rId2"/>
  </p:sldIdLst>
  <p:sldSz cx="21383625" cy="3027521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2600"/>
    <a:srgbClr val="FF2F92"/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137"/>
    <p:restoredTop sz="94671"/>
  </p:normalViewPr>
  <p:slideViewPr>
    <p:cSldViewPr snapToGrid="0" snapToObjects="1">
      <p:cViewPr>
        <p:scale>
          <a:sx n="130" d="100"/>
          <a:sy n="130" d="100"/>
        </p:scale>
        <p:origin x="-7352" y="-44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324C9D-DB3F-524A-A213-6C93360530DE}" type="datetimeFigureOut">
              <a:rPr kumimoji="1" lang="zh-TW" altLang="en-US" smtClean="0"/>
              <a:t>2020/1/8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2338388" y="1143000"/>
            <a:ext cx="21812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1F744F-D780-0142-87ED-21B1DD16BC8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851972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1F744F-D780-0142-87ED-21B1DD16BC81}" type="slidenum">
              <a:rPr kumimoji="1" lang="zh-TW" altLang="en-US" smtClean="0"/>
              <a:t>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163757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tif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microsoft.com/office/2007/relationships/hdphoto" Target="../media/hdphoto2.wdp"/><Relationship Id="rId7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microsoft.com/office/2007/relationships/hdphoto" Target="../media/hdphoto3.wdp"/><Relationship Id="rId11" Type="http://schemas.microsoft.com/office/2007/relationships/hdphoto" Target="../media/hdphoto5.wdp"/><Relationship Id="rId5" Type="http://schemas.openxmlformats.org/officeDocument/2006/relationships/image" Target="../media/image5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microsoft.com/office/2007/relationships/hdphoto" Target="../media/hdphoto7.wdp"/><Relationship Id="rId4" Type="http://schemas.openxmlformats.org/officeDocument/2006/relationships/image" Target="../media/image10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7">
            <a:extLst>
              <a:ext uri="{FF2B5EF4-FFF2-40B4-BE49-F238E27FC236}">
                <a16:creationId xmlns:a16="http://schemas.microsoft.com/office/drawing/2014/main" id="{A476272D-72CA-3B44-83CA-37BA014FBF1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LightScreen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92587" y="-267201"/>
            <a:ext cx="19472911" cy="5434301"/>
          </a:xfrm>
          <a:prstGeom prst="rect">
            <a:avLst/>
          </a:prstGeom>
        </p:spPr>
      </p:pic>
      <p:pic>
        <p:nvPicPr>
          <p:cNvPr id="3" name="Picture 9">
            <a:extLst>
              <a:ext uri="{FF2B5EF4-FFF2-40B4-BE49-F238E27FC236}">
                <a16:creationId xmlns:a16="http://schemas.microsoft.com/office/drawing/2014/main" id="{19B365F9-97FD-E143-8278-EFA13BB36ED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6268032" y="2807445"/>
            <a:ext cx="3797466" cy="3801841"/>
          </a:xfrm>
          <a:prstGeom prst="rect">
            <a:avLst/>
          </a:prstGeom>
          <a:effectLst>
            <a:glow rad="38100">
              <a:schemeClr val="bg1"/>
            </a:glow>
          </a:effectLst>
        </p:spPr>
      </p:pic>
    </p:spTree>
    <p:extLst>
      <p:ext uri="{BB962C8B-B14F-4D97-AF65-F5344CB8AC3E}">
        <p14:creationId xmlns:p14="http://schemas.microsoft.com/office/powerpoint/2010/main" val="39538117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7">
            <a:extLst>
              <a:ext uri="{FF2B5EF4-FFF2-40B4-BE49-F238E27FC236}">
                <a16:creationId xmlns:a16="http://schemas.microsoft.com/office/drawing/2014/main" id="{3CDCC951-7D1F-FC42-9BB5-EA3A48DCF4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92587" y="-267201"/>
            <a:ext cx="19472911" cy="5434301"/>
          </a:xfrm>
          <a:prstGeom prst="rect">
            <a:avLst/>
          </a:prstGeom>
        </p:spPr>
      </p:pic>
      <p:pic>
        <p:nvPicPr>
          <p:cNvPr id="3" name="Picture 9">
            <a:extLst>
              <a:ext uri="{FF2B5EF4-FFF2-40B4-BE49-F238E27FC236}">
                <a16:creationId xmlns:a16="http://schemas.microsoft.com/office/drawing/2014/main" id="{C8A45755-5F8D-EE49-9D3E-C833A99B9F6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6268032" y="2807445"/>
            <a:ext cx="3797466" cy="3801841"/>
          </a:xfrm>
          <a:prstGeom prst="rect">
            <a:avLst/>
          </a:prstGeom>
          <a:effectLst>
            <a:glow rad="38100">
              <a:schemeClr val="bg1"/>
            </a:glow>
          </a:effectLst>
        </p:spPr>
      </p:pic>
    </p:spTree>
    <p:extLst>
      <p:ext uri="{BB962C8B-B14F-4D97-AF65-F5344CB8AC3E}">
        <p14:creationId xmlns:p14="http://schemas.microsoft.com/office/powerpoint/2010/main" val="21116262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8" name="Picture 14">
            <a:extLst>
              <a:ext uri="{FF2B5EF4-FFF2-40B4-BE49-F238E27FC236}">
                <a16:creationId xmlns:a16="http://schemas.microsoft.com/office/drawing/2014/main" id="{DEEB9147-0A7D-5740-B83D-7D01BE5C9F03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1957" b="82065" l="14178" r="93960">
                        <a14:foregroundMark x1="55453" y1="76087" x2="55453" y2="76087"/>
                        <a14:foregroundMark x1="55453" y1="76087" x2="55453" y2="76087"/>
                        <a14:foregroundMark x1="29866" y1="75272" x2="84228" y2="76087"/>
                        <a14:foregroundMark x1="25923" y1="79348" x2="93289" y2="81929"/>
                        <a14:foregroundMark x1="30369" y1="79348" x2="46896" y2="74321"/>
                        <a14:foregroundMark x1="46896" y1="74321" x2="52265" y2="69293"/>
                        <a14:foregroundMark x1="15101" y1="79076" x2="93205" y2="81929"/>
                        <a14:foregroundMark x1="93205" y1="81929" x2="93960" y2="82201"/>
                        <a14:foregroundMark x1="18289" y1="78668" x2="15101" y2="77310"/>
                        <a14:foregroundMark x1="15101" y1="77310" x2="14178" y2="81929"/>
                        <a14:backgroundMark x1="55034" y1="31793" x2="55034" y2="31793"/>
                        <a14:backgroundMark x1="78020" y1="28668" x2="78020" y2="28668"/>
                      </a14:backgroundRemoval>
                    </a14:imgEffect>
                    <a14:imgEffect>
                      <a14:artisticCutout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9770" t="3915" r="2646" b="15002"/>
          <a:stretch/>
        </p:blipFill>
        <p:spPr bwMode="auto">
          <a:xfrm rot="10800000">
            <a:off x="-806827" y="-207975"/>
            <a:ext cx="23424779" cy="1338991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9">
            <a:extLst>
              <a:ext uri="{FF2B5EF4-FFF2-40B4-BE49-F238E27FC236}">
                <a16:creationId xmlns:a16="http://schemas.microsoft.com/office/drawing/2014/main" id="{C8A45755-5F8D-EE49-9D3E-C833A99B9F6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12244" y="279399"/>
            <a:ext cx="2369592" cy="2372322"/>
          </a:xfrm>
          <a:prstGeom prst="rect">
            <a:avLst/>
          </a:prstGeom>
          <a:effectLst/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AF2381C1-0AFD-EB4F-93B3-1EB606A6F70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alphaModFix amt="1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08690" y="10379791"/>
            <a:ext cx="15248965" cy="14438864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8D5FD53-8C99-F24D-84B4-C4AE35DD312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>
            <a:alphaModFix amt="11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97040" y="-1059669"/>
            <a:ext cx="6606953" cy="834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1119DAB9-21FC-4048-838F-27DF4852176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>
            <a:alphaModFix amt="1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183341" y="8115300"/>
            <a:ext cx="15240000" cy="1047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413676BC-5FCF-D44E-9A49-867D5EC30330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10">
            <a:alphaModFix amt="17000"/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b="15791"/>
          <a:stretch/>
        </p:blipFill>
        <p:spPr bwMode="auto">
          <a:xfrm>
            <a:off x="-3226343" y="-566869"/>
            <a:ext cx="28027856" cy="11800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35551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">
    <p:bg>
      <p:bgPr>
        <a:solidFill>
          <a:srgbClr val="FF26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7">
            <a:extLst>
              <a:ext uri="{FF2B5EF4-FFF2-40B4-BE49-F238E27FC236}">
                <a16:creationId xmlns:a16="http://schemas.microsoft.com/office/drawing/2014/main" id="{13B8FB44-2E7C-B14F-A7C7-6969D7F142C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biLevel thresh="7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LightScree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r="-717"/>
          <a:stretch/>
        </p:blipFill>
        <p:spPr>
          <a:xfrm>
            <a:off x="-1526668" y="-1133054"/>
            <a:ext cx="29475953" cy="6967980"/>
          </a:xfrm>
          <a:prstGeom prst="rect">
            <a:avLst/>
          </a:prstGeom>
        </p:spPr>
      </p:pic>
      <p:pic>
        <p:nvPicPr>
          <p:cNvPr id="3" name="Picture 7">
            <a:extLst>
              <a:ext uri="{FF2B5EF4-FFF2-40B4-BE49-F238E27FC236}">
                <a16:creationId xmlns:a16="http://schemas.microsoft.com/office/drawing/2014/main" id="{AAFB428B-5DFE-2C48-8FC0-2697911F834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biLevel thresh="7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LightScree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21205935">
            <a:off x="-2945852" y="472682"/>
            <a:ext cx="27055482" cy="9711669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60B7D7D3-0D39-DC47-8153-844984203B90}"/>
              </a:ext>
            </a:extLst>
          </p:cNvPr>
          <p:cNvSpPr/>
          <p:nvPr userDrawn="1"/>
        </p:nvSpPr>
        <p:spPr>
          <a:xfrm>
            <a:off x="410478" y="496714"/>
            <a:ext cx="20533334" cy="2928178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715419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70124" y="1611882"/>
            <a:ext cx="18443377" cy="58518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70124" y="8059374"/>
            <a:ext cx="18443377" cy="192093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470124" y="28060644"/>
            <a:ext cx="4811316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80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F5EF89-3B02-674F-899E-A7A77B8D83AE}" type="datetimeFigureOut">
              <a:rPr kumimoji="1" lang="zh-TW" altLang="en-US" smtClean="0"/>
              <a:t>2020/1/8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083326" y="28060644"/>
            <a:ext cx="7216973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80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102185" y="28060644"/>
            <a:ext cx="4811316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80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5C8BE0-7861-404A-B73B-BB4ED42E9D3A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103327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4" r:id="rId3"/>
    <p:sldLayoutId id="2147483693" r:id="rId4"/>
  </p:sldLayoutIdLst>
  <p:txStyles>
    <p:titleStyle>
      <a:lvl1pPr algn="l" defTabSz="2138324" rtl="0" eaLnBrk="1" latinLnBrk="0" hangingPunct="1">
        <a:lnSpc>
          <a:spcPct val="90000"/>
        </a:lnSpc>
        <a:spcBef>
          <a:spcPct val="0"/>
        </a:spcBef>
        <a:buNone/>
        <a:defRPr sz="1028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34581" indent="-534581" algn="l" defTabSz="2138324" rtl="0" eaLnBrk="1" latinLnBrk="0" hangingPunct="1">
        <a:lnSpc>
          <a:spcPct val="90000"/>
        </a:lnSpc>
        <a:spcBef>
          <a:spcPts val="2339"/>
        </a:spcBef>
        <a:buFont typeface="Arial" panose="020B0604020202020204" pitchFamily="34" charset="0"/>
        <a:buChar char="•"/>
        <a:defRPr sz="6548" kern="1200">
          <a:solidFill>
            <a:schemeClr val="tx1"/>
          </a:solidFill>
          <a:latin typeface="+mn-lt"/>
          <a:ea typeface="+mn-ea"/>
          <a:cs typeface="+mn-cs"/>
        </a:defRPr>
      </a:lvl1pPr>
      <a:lvl2pPr marL="1603743" indent="-534581" algn="l" defTabSz="2138324" rtl="0" eaLnBrk="1" latinLnBrk="0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5612" kern="1200">
          <a:solidFill>
            <a:schemeClr val="tx1"/>
          </a:solidFill>
          <a:latin typeface="+mn-lt"/>
          <a:ea typeface="+mn-ea"/>
          <a:cs typeface="+mn-cs"/>
        </a:defRPr>
      </a:lvl2pPr>
      <a:lvl3pPr marL="2672906" indent="-534581" algn="l" defTabSz="2138324" rtl="0" eaLnBrk="1" latinLnBrk="0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4677" kern="1200">
          <a:solidFill>
            <a:schemeClr val="tx1"/>
          </a:solidFill>
          <a:latin typeface="+mn-lt"/>
          <a:ea typeface="+mn-ea"/>
          <a:cs typeface="+mn-cs"/>
        </a:defRPr>
      </a:lvl3pPr>
      <a:lvl4pPr marL="3742068" indent="-534581" algn="l" defTabSz="2138324" rtl="0" eaLnBrk="1" latinLnBrk="0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4209" kern="1200">
          <a:solidFill>
            <a:schemeClr val="tx1"/>
          </a:solidFill>
          <a:latin typeface="+mn-lt"/>
          <a:ea typeface="+mn-ea"/>
          <a:cs typeface="+mn-cs"/>
        </a:defRPr>
      </a:lvl4pPr>
      <a:lvl5pPr marL="4811230" indent="-534581" algn="l" defTabSz="2138324" rtl="0" eaLnBrk="1" latinLnBrk="0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4209" kern="1200">
          <a:solidFill>
            <a:schemeClr val="tx1"/>
          </a:solidFill>
          <a:latin typeface="+mn-lt"/>
          <a:ea typeface="+mn-ea"/>
          <a:cs typeface="+mn-cs"/>
        </a:defRPr>
      </a:lvl5pPr>
      <a:lvl6pPr marL="5880392" indent="-534581" algn="l" defTabSz="2138324" rtl="0" eaLnBrk="1" latinLnBrk="0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4209" kern="1200">
          <a:solidFill>
            <a:schemeClr val="tx1"/>
          </a:solidFill>
          <a:latin typeface="+mn-lt"/>
          <a:ea typeface="+mn-ea"/>
          <a:cs typeface="+mn-cs"/>
        </a:defRPr>
      </a:lvl6pPr>
      <a:lvl7pPr marL="6949554" indent="-534581" algn="l" defTabSz="2138324" rtl="0" eaLnBrk="1" latinLnBrk="0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4209" kern="1200">
          <a:solidFill>
            <a:schemeClr val="tx1"/>
          </a:solidFill>
          <a:latin typeface="+mn-lt"/>
          <a:ea typeface="+mn-ea"/>
          <a:cs typeface="+mn-cs"/>
        </a:defRPr>
      </a:lvl7pPr>
      <a:lvl8pPr marL="8018717" indent="-534581" algn="l" defTabSz="2138324" rtl="0" eaLnBrk="1" latinLnBrk="0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4209" kern="1200">
          <a:solidFill>
            <a:schemeClr val="tx1"/>
          </a:solidFill>
          <a:latin typeface="+mn-lt"/>
          <a:ea typeface="+mn-ea"/>
          <a:cs typeface="+mn-cs"/>
        </a:defRPr>
      </a:lvl8pPr>
      <a:lvl9pPr marL="9087879" indent="-534581" algn="l" defTabSz="2138324" rtl="0" eaLnBrk="1" latinLnBrk="0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42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138324" rtl="0" eaLnBrk="1" latinLnBrk="0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1pPr>
      <a:lvl2pPr marL="1069162" algn="l" defTabSz="2138324" rtl="0" eaLnBrk="1" latinLnBrk="0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2pPr>
      <a:lvl3pPr marL="2138324" algn="l" defTabSz="2138324" rtl="0" eaLnBrk="1" latinLnBrk="0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3pPr>
      <a:lvl4pPr marL="3207487" algn="l" defTabSz="2138324" rtl="0" eaLnBrk="1" latinLnBrk="0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4pPr>
      <a:lvl5pPr marL="4276649" algn="l" defTabSz="2138324" rtl="0" eaLnBrk="1" latinLnBrk="0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5pPr>
      <a:lvl6pPr marL="5345811" algn="l" defTabSz="2138324" rtl="0" eaLnBrk="1" latinLnBrk="0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6pPr>
      <a:lvl7pPr marL="6414973" algn="l" defTabSz="2138324" rtl="0" eaLnBrk="1" latinLnBrk="0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7pPr>
      <a:lvl8pPr marL="7484135" algn="l" defTabSz="2138324" rtl="0" eaLnBrk="1" latinLnBrk="0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8pPr>
      <a:lvl9pPr marL="8553298" algn="l" defTabSz="2138324" rtl="0" eaLnBrk="1" latinLnBrk="0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5.tiff"/><Relationship Id="rId18" Type="http://schemas.openxmlformats.org/officeDocument/2006/relationships/image" Target="../media/image20.png"/><Relationship Id="rId26" Type="http://schemas.openxmlformats.org/officeDocument/2006/relationships/image" Target="../media/image27.png"/><Relationship Id="rId39" Type="http://schemas.openxmlformats.org/officeDocument/2006/relationships/image" Target="../media/image39.png"/><Relationship Id="rId21" Type="http://schemas.openxmlformats.org/officeDocument/2006/relationships/image" Target="../media/image23.png"/><Relationship Id="rId34" Type="http://schemas.openxmlformats.org/officeDocument/2006/relationships/image" Target="../media/image34.png"/><Relationship Id="rId42" Type="http://schemas.openxmlformats.org/officeDocument/2006/relationships/image" Target="../media/image42.png"/><Relationship Id="rId47" Type="http://schemas.openxmlformats.org/officeDocument/2006/relationships/image" Target="../media/image47.png"/><Relationship Id="rId50" Type="http://schemas.openxmlformats.org/officeDocument/2006/relationships/image" Target="../media/image50.png"/><Relationship Id="rId55" Type="http://schemas.openxmlformats.org/officeDocument/2006/relationships/image" Target="../media/image55.png"/><Relationship Id="rId63" Type="http://schemas.openxmlformats.org/officeDocument/2006/relationships/image" Target="../media/image61.png"/><Relationship Id="rId7" Type="http://schemas.microsoft.com/office/2007/relationships/hdphoto" Target="../media/hdphoto10.wdp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8.png"/><Relationship Id="rId29" Type="http://schemas.microsoft.com/office/2007/relationships/hdphoto" Target="../media/hdphoto15.wdp"/><Relationship Id="rId11" Type="http://schemas.microsoft.com/office/2007/relationships/hdphoto" Target="../media/hdphoto13.wdp"/><Relationship Id="rId24" Type="http://schemas.openxmlformats.org/officeDocument/2006/relationships/image" Target="../media/image26.png"/><Relationship Id="rId32" Type="http://schemas.openxmlformats.org/officeDocument/2006/relationships/image" Target="../media/image32.png"/><Relationship Id="rId37" Type="http://schemas.openxmlformats.org/officeDocument/2006/relationships/image" Target="../media/image37.png"/><Relationship Id="rId40" Type="http://schemas.openxmlformats.org/officeDocument/2006/relationships/image" Target="../media/image40.png"/><Relationship Id="rId45" Type="http://schemas.openxmlformats.org/officeDocument/2006/relationships/image" Target="../media/image45.png"/><Relationship Id="rId53" Type="http://schemas.openxmlformats.org/officeDocument/2006/relationships/image" Target="../media/image53.png"/><Relationship Id="rId58" Type="http://schemas.openxmlformats.org/officeDocument/2006/relationships/image" Target="../media/image57.png"/><Relationship Id="rId5" Type="http://schemas.microsoft.com/office/2007/relationships/hdphoto" Target="../media/hdphoto9.wdp"/><Relationship Id="rId61" Type="http://schemas.openxmlformats.org/officeDocument/2006/relationships/image" Target="../media/image60.png"/><Relationship Id="rId19" Type="http://schemas.openxmlformats.org/officeDocument/2006/relationships/image" Target="../media/image21.png"/><Relationship Id="rId14" Type="http://schemas.openxmlformats.org/officeDocument/2006/relationships/image" Target="../media/image16.png"/><Relationship Id="rId22" Type="http://schemas.openxmlformats.org/officeDocument/2006/relationships/image" Target="../media/image24.png"/><Relationship Id="rId27" Type="http://schemas.openxmlformats.org/officeDocument/2006/relationships/image" Target="../media/image28.png"/><Relationship Id="rId30" Type="http://schemas.openxmlformats.org/officeDocument/2006/relationships/image" Target="../media/image30.png"/><Relationship Id="rId35" Type="http://schemas.openxmlformats.org/officeDocument/2006/relationships/image" Target="../media/image35.png"/><Relationship Id="rId43" Type="http://schemas.openxmlformats.org/officeDocument/2006/relationships/image" Target="../media/image43.png"/><Relationship Id="rId48" Type="http://schemas.openxmlformats.org/officeDocument/2006/relationships/image" Target="../media/image48.png"/><Relationship Id="rId56" Type="http://schemas.microsoft.com/office/2007/relationships/hdphoto" Target="../media/hdphoto16.wdp"/><Relationship Id="rId64" Type="http://schemas.microsoft.com/office/2007/relationships/hdphoto" Target="../media/hdphoto18.wdp"/><Relationship Id="rId8" Type="http://schemas.microsoft.com/office/2007/relationships/hdphoto" Target="../media/hdphoto11.wdp"/><Relationship Id="rId51" Type="http://schemas.openxmlformats.org/officeDocument/2006/relationships/image" Target="../media/image51.png"/><Relationship Id="rId3" Type="http://schemas.openxmlformats.org/officeDocument/2006/relationships/image" Target="../media/image11.png"/><Relationship Id="rId12" Type="http://schemas.openxmlformats.org/officeDocument/2006/relationships/image" Target="../media/image14.tiff"/><Relationship Id="rId17" Type="http://schemas.openxmlformats.org/officeDocument/2006/relationships/image" Target="../media/image19.png"/><Relationship Id="rId25" Type="http://schemas.microsoft.com/office/2007/relationships/hdphoto" Target="../media/hdphoto14.wdp"/><Relationship Id="rId33" Type="http://schemas.openxmlformats.org/officeDocument/2006/relationships/image" Target="../media/image33.png"/><Relationship Id="rId38" Type="http://schemas.openxmlformats.org/officeDocument/2006/relationships/image" Target="../media/image38.png"/><Relationship Id="rId46" Type="http://schemas.openxmlformats.org/officeDocument/2006/relationships/image" Target="../media/image46.png"/><Relationship Id="rId59" Type="http://schemas.openxmlformats.org/officeDocument/2006/relationships/image" Target="../media/image58.png"/><Relationship Id="rId20" Type="http://schemas.openxmlformats.org/officeDocument/2006/relationships/image" Target="../media/image22.png"/><Relationship Id="rId41" Type="http://schemas.openxmlformats.org/officeDocument/2006/relationships/image" Target="../media/image41.png"/><Relationship Id="rId54" Type="http://schemas.openxmlformats.org/officeDocument/2006/relationships/image" Target="../media/image54.png"/><Relationship Id="rId62" Type="http://schemas.microsoft.com/office/2007/relationships/hdphoto" Target="../media/hdphoto17.wdp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5" Type="http://schemas.openxmlformats.org/officeDocument/2006/relationships/image" Target="../media/image17.png"/><Relationship Id="rId23" Type="http://schemas.openxmlformats.org/officeDocument/2006/relationships/image" Target="../media/image25.png"/><Relationship Id="rId28" Type="http://schemas.openxmlformats.org/officeDocument/2006/relationships/image" Target="../media/image29.png"/><Relationship Id="rId36" Type="http://schemas.openxmlformats.org/officeDocument/2006/relationships/image" Target="../media/image36.png"/><Relationship Id="rId49" Type="http://schemas.openxmlformats.org/officeDocument/2006/relationships/image" Target="../media/image49.png"/><Relationship Id="rId57" Type="http://schemas.openxmlformats.org/officeDocument/2006/relationships/image" Target="../media/image56.png"/><Relationship Id="rId10" Type="http://schemas.openxmlformats.org/officeDocument/2006/relationships/image" Target="../media/image13.png"/><Relationship Id="rId31" Type="http://schemas.openxmlformats.org/officeDocument/2006/relationships/image" Target="../media/image31.png"/><Relationship Id="rId44" Type="http://schemas.openxmlformats.org/officeDocument/2006/relationships/image" Target="../media/image44.png"/><Relationship Id="rId52" Type="http://schemas.openxmlformats.org/officeDocument/2006/relationships/image" Target="../media/image52.png"/><Relationship Id="rId60" Type="http://schemas.openxmlformats.org/officeDocument/2006/relationships/image" Target="../media/image59.png"/><Relationship Id="rId4" Type="http://schemas.microsoft.com/office/2007/relationships/hdphoto" Target="../media/hdphoto8.wdp"/><Relationship Id="rId9" Type="http://schemas.microsoft.com/office/2007/relationships/hdphoto" Target="../media/hdphoto1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群組 92">
            <a:extLst>
              <a:ext uri="{FF2B5EF4-FFF2-40B4-BE49-F238E27FC236}">
                <a16:creationId xmlns:a16="http://schemas.microsoft.com/office/drawing/2014/main" id="{063B28D4-D4CF-C54A-9C19-7093FC7F5E94}"/>
              </a:ext>
            </a:extLst>
          </p:cNvPr>
          <p:cNvGrpSpPr/>
          <p:nvPr/>
        </p:nvGrpSpPr>
        <p:grpSpPr>
          <a:xfrm>
            <a:off x="10176774" y="14244305"/>
            <a:ext cx="5610164" cy="1938993"/>
            <a:chOff x="1079732" y="22041542"/>
            <a:chExt cx="10192671" cy="1938993"/>
          </a:xfrm>
        </p:grpSpPr>
        <p:pic>
          <p:nvPicPr>
            <p:cNvPr id="94" name="Picture 12">
              <a:extLst>
                <a:ext uri="{FF2B5EF4-FFF2-40B4-BE49-F238E27FC236}">
                  <a16:creationId xmlns:a16="http://schemas.microsoft.com/office/drawing/2014/main" id="{81D4623C-811B-7647-8BCA-AFA5B8F266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79732" y="22041542"/>
              <a:ext cx="10192671" cy="1938993"/>
            </a:xfrm>
            <a:prstGeom prst="rect">
              <a:avLst/>
            </a:prstGeom>
          </p:spPr>
        </p:pic>
        <p:sp>
          <p:nvSpPr>
            <p:cNvPr id="95" name="矩形 94">
              <a:extLst>
                <a:ext uri="{FF2B5EF4-FFF2-40B4-BE49-F238E27FC236}">
                  <a16:creationId xmlns:a16="http://schemas.microsoft.com/office/drawing/2014/main" id="{9927E9C3-840D-1F40-B298-470ECF90E5B7}"/>
                </a:ext>
              </a:extLst>
            </p:cNvPr>
            <p:cNvSpPr/>
            <p:nvPr/>
          </p:nvSpPr>
          <p:spPr>
            <a:xfrm>
              <a:off x="1800791" y="22379125"/>
              <a:ext cx="7860224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b="1" dirty="0">
                  <a:solidFill>
                    <a:schemeClr val="bg1"/>
                  </a:solidFill>
                  <a:latin typeface="+mn-ea"/>
                </a:rPr>
                <a:t>圖</a:t>
              </a:r>
              <a:r>
                <a:rPr lang="en-US" altLang="zh-CN" b="1" dirty="0">
                  <a:solidFill>
                    <a:schemeClr val="bg1"/>
                  </a:solidFill>
                  <a:latin typeface="+mn-ea"/>
                </a:rPr>
                <a:t> 4</a:t>
              </a:r>
              <a:r>
                <a:rPr lang="zh-CN" altLang="en-US" b="1" dirty="0">
                  <a:solidFill>
                    <a:schemeClr val="bg1"/>
                  </a:solidFill>
                  <a:latin typeface="+mn-ea"/>
                </a:rPr>
                <a:t>、以地理分區劃分各縣市</a:t>
              </a:r>
            </a:p>
            <a:p>
              <a:r>
                <a:rPr lang="zh-CN" altLang="en-US" b="1" dirty="0">
                  <a:solidFill>
                    <a:schemeClr val="bg1"/>
                  </a:solidFill>
                  <a:latin typeface="+mn-ea"/>
                </a:rPr>
                <a:t>利用相關係數尋找政府投入指標</a:t>
              </a:r>
              <a:endParaRPr lang="en-US" altLang="zh-CN" b="1" dirty="0">
                <a:solidFill>
                  <a:schemeClr val="bg1"/>
                </a:solidFill>
                <a:latin typeface="+mn-ea"/>
              </a:endParaRPr>
            </a:p>
            <a:p>
              <a:r>
                <a:rPr lang="zh-CN" altLang="en-US" b="1" dirty="0">
                  <a:solidFill>
                    <a:schemeClr val="bg1"/>
                  </a:solidFill>
                  <a:latin typeface="+mn-ea"/>
                </a:rPr>
                <a:t>與民眾參與指標之相關性。</a:t>
              </a:r>
            </a:p>
            <a:p>
              <a:endParaRPr lang="en-US" altLang="zh-CN" b="1" dirty="0">
                <a:solidFill>
                  <a:schemeClr val="bg1"/>
                </a:solidFill>
                <a:latin typeface="+mn-ea"/>
              </a:endParaRPr>
            </a:p>
          </p:txBody>
        </p:sp>
      </p:grpSp>
      <p:grpSp>
        <p:nvGrpSpPr>
          <p:cNvPr id="99" name="群組 98">
            <a:extLst>
              <a:ext uri="{FF2B5EF4-FFF2-40B4-BE49-F238E27FC236}">
                <a16:creationId xmlns:a16="http://schemas.microsoft.com/office/drawing/2014/main" id="{9BBB2225-8BC3-304C-837C-91AF283ECFFE}"/>
              </a:ext>
            </a:extLst>
          </p:cNvPr>
          <p:cNvGrpSpPr/>
          <p:nvPr/>
        </p:nvGrpSpPr>
        <p:grpSpPr>
          <a:xfrm>
            <a:off x="15448295" y="14168109"/>
            <a:ext cx="5610164" cy="1938993"/>
            <a:chOff x="1079732" y="22041542"/>
            <a:chExt cx="10192671" cy="1938993"/>
          </a:xfrm>
        </p:grpSpPr>
        <p:pic>
          <p:nvPicPr>
            <p:cNvPr id="100" name="Picture 12">
              <a:extLst>
                <a:ext uri="{FF2B5EF4-FFF2-40B4-BE49-F238E27FC236}">
                  <a16:creationId xmlns:a16="http://schemas.microsoft.com/office/drawing/2014/main" id="{762CD905-4296-DF42-B405-848E85D85B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79732" y="22041542"/>
              <a:ext cx="10192671" cy="1938993"/>
            </a:xfrm>
            <a:prstGeom prst="rect">
              <a:avLst/>
            </a:prstGeom>
          </p:spPr>
        </p:pic>
        <p:sp>
          <p:nvSpPr>
            <p:cNvPr id="101" name="矩形 100">
              <a:extLst>
                <a:ext uri="{FF2B5EF4-FFF2-40B4-BE49-F238E27FC236}">
                  <a16:creationId xmlns:a16="http://schemas.microsoft.com/office/drawing/2014/main" id="{08DF8F1B-0BBC-5E40-86AF-F1AD02887DD2}"/>
                </a:ext>
              </a:extLst>
            </p:cNvPr>
            <p:cNvSpPr/>
            <p:nvPr/>
          </p:nvSpPr>
          <p:spPr>
            <a:xfrm>
              <a:off x="1872851" y="22395616"/>
              <a:ext cx="7860224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b="1" dirty="0">
                  <a:solidFill>
                    <a:schemeClr val="bg1"/>
                  </a:solidFill>
                  <a:latin typeface="+mn-ea"/>
                </a:rPr>
                <a:t>圖</a:t>
              </a:r>
              <a:r>
                <a:rPr lang="en-US" altLang="zh-CN" b="1" dirty="0">
                  <a:solidFill>
                    <a:schemeClr val="bg1"/>
                  </a:solidFill>
                  <a:latin typeface="+mn-ea"/>
                </a:rPr>
                <a:t> 5</a:t>
              </a:r>
              <a:r>
                <a:rPr lang="zh-CN" altLang="en-US" b="1" dirty="0">
                  <a:solidFill>
                    <a:schemeClr val="bg1"/>
                  </a:solidFill>
                  <a:latin typeface="+mn-ea"/>
                </a:rPr>
                <a:t>、以行政層級劃分各縣市</a:t>
              </a:r>
            </a:p>
            <a:p>
              <a:r>
                <a:rPr lang="zh-CN" altLang="en-US" b="1" dirty="0">
                  <a:solidFill>
                    <a:schemeClr val="bg1"/>
                  </a:solidFill>
                  <a:latin typeface="+mn-ea"/>
                </a:rPr>
                <a:t>利用相關係數尋找政府投入指標</a:t>
              </a:r>
              <a:endParaRPr lang="en-US" altLang="zh-CN" b="1" dirty="0">
                <a:solidFill>
                  <a:schemeClr val="bg1"/>
                </a:solidFill>
                <a:latin typeface="+mn-ea"/>
              </a:endParaRPr>
            </a:p>
            <a:p>
              <a:r>
                <a:rPr lang="zh-CN" altLang="en-US" b="1" dirty="0">
                  <a:solidFill>
                    <a:schemeClr val="bg1"/>
                  </a:solidFill>
                  <a:latin typeface="+mn-ea"/>
                </a:rPr>
                <a:t>與民眾參與指標之相關性。</a:t>
              </a:r>
            </a:p>
            <a:p>
              <a:endParaRPr lang="en-US" altLang="zh-CN" b="1" dirty="0">
                <a:solidFill>
                  <a:schemeClr val="bg1"/>
                </a:solidFill>
                <a:latin typeface="+mn-ea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12965CAF-02CA-F14A-B99A-4CE193B6F0A9}"/>
              </a:ext>
            </a:extLst>
          </p:cNvPr>
          <p:cNvSpPr txBox="1"/>
          <p:nvPr/>
        </p:nvSpPr>
        <p:spPr>
          <a:xfrm>
            <a:off x="2864082" y="1716068"/>
            <a:ext cx="1586456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72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文化沙漠在哪裡？臺灣各縣市政府文化投入與民眾參與度之比較與相關性分析</a:t>
            </a:r>
            <a:endParaRPr lang="en-US" sz="7200" b="1" dirty="0">
              <a:solidFill>
                <a:schemeClr val="bg1"/>
              </a:solidFill>
              <a:effectLst>
                <a:glow rad="127000">
                  <a:schemeClr val="tx1">
                    <a:alpha val="40000"/>
                  </a:scheme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E82CCE-F25D-A24F-AC92-CB1995EF6101}"/>
              </a:ext>
            </a:extLst>
          </p:cNvPr>
          <p:cNvSpPr txBox="1"/>
          <p:nvPr/>
        </p:nvSpPr>
        <p:spPr>
          <a:xfrm>
            <a:off x="3275143" y="4256043"/>
            <a:ext cx="132983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  <a:cs typeface="Arial" panose="020B0604020202020204" pitchFamily="34" charset="0"/>
              </a:rPr>
              <a:t>生科二</a:t>
            </a:r>
            <a:r>
              <a:rPr lang="zh-TW" altLang="en-US" sz="36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  <a:cs typeface="Arial" panose="020B0604020202020204" pitchFamily="34" charset="0"/>
              </a:rPr>
              <a:t> 林哲豪 </a:t>
            </a:r>
            <a:r>
              <a:rPr lang="en-US" altLang="zh-TW" sz="36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  <a:cs typeface="Arial" panose="020B0604020202020204" pitchFamily="34" charset="0"/>
              </a:rPr>
              <a:t>/ </a:t>
            </a:r>
            <a:r>
              <a:rPr lang="zh-CN" altLang="en-US" sz="36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  <a:cs typeface="Arial" panose="020B0604020202020204" pitchFamily="34" charset="0"/>
              </a:rPr>
              <a:t>園藝四</a:t>
            </a:r>
            <a:r>
              <a:rPr lang="zh-TW" altLang="en-US" sz="36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  <a:cs typeface="Arial" panose="020B0604020202020204" pitchFamily="34" charset="0"/>
              </a:rPr>
              <a:t> </a:t>
            </a:r>
            <a:r>
              <a:rPr lang="zh-CN" altLang="en-US" sz="36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  <a:cs typeface="Arial" panose="020B0604020202020204" pitchFamily="34" charset="0"/>
              </a:rPr>
              <a:t>姜禹安</a:t>
            </a:r>
            <a:r>
              <a:rPr lang="zh-TW" altLang="en-US" sz="36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  <a:cs typeface="Arial" panose="020B0604020202020204" pitchFamily="34" charset="0"/>
              </a:rPr>
              <a:t> </a:t>
            </a:r>
            <a:r>
              <a:rPr lang="en-US" altLang="zh-TW" sz="36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  <a:cs typeface="Arial" panose="020B0604020202020204" pitchFamily="34" charset="0"/>
              </a:rPr>
              <a:t>/ </a:t>
            </a:r>
            <a:r>
              <a:rPr lang="zh-CN" altLang="en-US" sz="36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  <a:cs typeface="Arial" panose="020B0604020202020204" pitchFamily="34" charset="0"/>
              </a:rPr>
              <a:t>經濟一</a:t>
            </a:r>
            <a:r>
              <a:rPr lang="zh-TW" altLang="en-US" sz="36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  <a:cs typeface="Arial" panose="020B0604020202020204" pitchFamily="34" charset="0"/>
              </a:rPr>
              <a:t> 陳靖騏 </a:t>
            </a:r>
            <a:r>
              <a:rPr lang="en-US" altLang="zh-TW" sz="36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  <a:cs typeface="Arial" panose="020B0604020202020204" pitchFamily="34" charset="0"/>
              </a:rPr>
              <a:t>/ </a:t>
            </a:r>
            <a:r>
              <a:rPr lang="zh-CN" altLang="en-US" sz="36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  <a:cs typeface="Arial" panose="020B0604020202020204" pitchFamily="34" charset="0"/>
              </a:rPr>
              <a:t>生機二</a:t>
            </a:r>
            <a:r>
              <a:rPr lang="zh-TW" altLang="en-US" sz="36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  <a:cs typeface="Arial" panose="020B0604020202020204" pitchFamily="34" charset="0"/>
              </a:rPr>
              <a:t> 魏廷宇</a:t>
            </a:r>
            <a:endParaRPr lang="en-US" sz="3600" b="1" dirty="0">
              <a:solidFill>
                <a:schemeClr val="bg1"/>
              </a:solidFill>
              <a:effectLst>
                <a:glow rad="127000">
                  <a:schemeClr val="tx1">
                    <a:alpha val="40000"/>
                  </a:scheme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ea"/>
              <a:ea typeface="+mj-ea"/>
              <a:cs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2B07A2F-D8D9-EA45-92F6-0C043CEDC0C0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5885" y="15098760"/>
            <a:ext cx="7486143" cy="169608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E2144EC-E67F-0F49-B6E4-C93217BE2191}"/>
              </a:ext>
            </a:extLst>
          </p:cNvPr>
          <p:cNvSpPr txBox="1"/>
          <p:nvPr/>
        </p:nvSpPr>
        <p:spPr>
          <a:xfrm>
            <a:off x="1518159" y="15458267"/>
            <a:ext cx="9110801" cy="76944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effectLst>
                  <a:glow rad="50800">
                    <a:schemeClr val="tx1">
                      <a:lumMod val="85000"/>
                      <a:lumOff val="15000"/>
                      <a:alpha val="44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  <a:endParaRPr lang="en-US" sz="4400" dirty="0">
              <a:solidFill>
                <a:schemeClr val="bg1"/>
              </a:solidFill>
              <a:effectLst>
                <a:glow rad="50800">
                  <a:schemeClr val="tx1">
                    <a:lumMod val="85000"/>
                    <a:lumOff val="15000"/>
                    <a:alpha val="44000"/>
                  </a:scheme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830466E-A897-2A4F-97A8-F19540962402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2587" y="5081812"/>
            <a:ext cx="7486143" cy="1696086"/>
          </a:xfrm>
          <a:prstGeom prst="rect">
            <a:avLst/>
          </a:prstGeom>
          <a:ln>
            <a:noFill/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226B6F5-BC9F-CF41-AFD5-6CC9A9AD1125}"/>
              </a:ext>
            </a:extLst>
          </p:cNvPr>
          <p:cNvSpPr txBox="1"/>
          <p:nvPr/>
        </p:nvSpPr>
        <p:spPr>
          <a:xfrm>
            <a:off x="1405224" y="5492743"/>
            <a:ext cx="9110801" cy="76944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effectLst>
                  <a:glow rad="50800">
                    <a:schemeClr val="tx1">
                      <a:lumMod val="85000"/>
                      <a:lumOff val="15000"/>
                      <a:alpha val="44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Goals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E64D6DE-5C7E-884B-BCD7-52D5750C151C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2587" y="9134542"/>
            <a:ext cx="7486143" cy="169608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0D7929C-5511-EC46-A8FA-24E92F91B51F}"/>
              </a:ext>
            </a:extLst>
          </p:cNvPr>
          <p:cNvSpPr txBox="1"/>
          <p:nvPr/>
        </p:nvSpPr>
        <p:spPr>
          <a:xfrm>
            <a:off x="1405225" y="9523904"/>
            <a:ext cx="9110801" cy="76944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effectLst>
                  <a:glow rad="50800">
                    <a:schemeClr val="tx1">
                      <a:lumMod val="85000"/>
                      <a:lumOff val="15000"/>
                      <a:alpha val="44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Methods</a:t>
            </a:r>
            <a:endParaRPr lang="en-US" sz="4400" dirty="0">
              <a:solidFill>
                <a:schemeClr val="bg1"/>
              </a:solidFill>
              <a:effectLst>
                <a:glow rad="50800">
                  <a:schemeClr val="tx1">
                    <a:lumMod val="85000"/>
                    <a:lumOff val="15000"/>
                    <a:alpha val="44000"/>
                  </a:scheme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1DAE0A3-9AA6-3944-AC68-C2B4ED888596}"/>
              </a:ext>
            </a:extLst>
          </p:cNvPr>
          <p:cNvSpPr txBox="1"/>
          <p:nvPr/>
        </p:nvSpPr>
        <p:spPr>
          <a:xfrm>
            <a:off x="1405224" y="6403861"/>
            <a:ext cx="8322203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2600" dirty="0">
                <a:solidFill>
                  <a:schemeClr val="tx1">
                    <a:lumMod val="75000"/>
                    <a:lumOff val="2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       </a:t>
            </a:r>
            <a:r>
              <a:rPr lang="zh-CN" altLang="en-US" sz="2600" dirty="0">
                <a:solidFill>
                  <a:schemeClr val="tx1">
                    <a:lumMod val="75000"/>
                    <a:lumOff val="2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在臺</a:t>
            </a:r>
            <a:r>
              <a:rPr lang="zh-TW" altLang="en-US" sz="2600" dirty="0">
                <a:solidFill>
                  <a:schemeClr val="tx1">
                    <a:lumMod val="75000"/>
                    <a:lumOff val="25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灣，傳統上認為特定縣市之文化參與度偏低，藝文產業的發展空間相對狹窄。我們想知道：是否真的有所謂的文化沙漠存在？我們由政府投入與民間參與兩方向切入，選取數項指標，將各縣市分類比較。接著分析在以兩種方法劃分各縣市下，政府投入與民間參與指標是否具有相關性，探討政府之作為是否確實能夠提高民眾之文化參與，以及文化沙漠可能的成因。</a:t>
            </a:r>
            <a:endParaRPr lang="en-US" altLang="zh-CN" sz="2600" dirty="0">
              <a:solidFill>
                <a:schemeClr val="tx1">
                  <a:lumMod val="75000"/>
                  <a:lumOff val="25000"/>
                </a:schemeClr>
              </a:solidFill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4D07661-D820-8B4E-B3FB-639A1D90C9E5}"/>
              </a:ext>
            </a:extLst>
          </p:cNvPr>
          <p:cNvSpPr txBox="1"/>
          <p:nvPr/>
        </p:nvSpPr>
        <p:spPr>
          <a:xfrm>
            <a:off x="914568" y="10481900"/>
            <a:ext cx="9110801" cy="5293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just">
              <a:buFont typeface="+mj-lt"/>
              <a:buAutoNum type="arabicPeriod"/>
            </a:pPr>
            <a:r>
              <a:rPr lang="zh-CN" altLang="en-US" sz="2600" dirty="0">
                <a:latin typeface="DengXian" panose="02010600030101010101" pitchFamily="2" charset="-122"/>
                <a:ea typeface="DengXian" panose="02010600030101010101" pitchFamily="2" charset="-122"/>
              </a:rPr>
              <a:t>自文化部文化統計網下載</a:t>
            </a:r>
            <a:r>
              <a:rPr lang="en-US" altLang="zh-CN" sz="2600" dirty="0">
                <a:latin typeface="DengXian" panose="02010600030101010101" pitchFamily="2" charset="-122"/>
                <a:ea typeface="DengXian" panose="02010600030101010101" pitchFamily="2" charset="-122"/>
              </a:rPr>
              <a:t>2012-2017</a:t>
            </a:r>
            <a:r>
              <a:rPr lang="zh-CN" altLang="en-US" sz="2600" dirty="0">
                <a:latin typeface="DengXian" panose="02010600030101010101" pitchFamily="2" charset="-122"/>
                <a:ea typeface="DengXian" panose="02010600030101010101" pitchFamily="2" charset="-122"/>
              </a:rPr>
              <a:t>年間的文化統計資料，以</a:t>
            </a:r>
            <a:r>
              <a:rPr lang="en-US" altLang="zh-CN" sz="2600" dirty="0">
                <a:latin typeface="DengXian" panose="02010600030101010101" pitchFamily="2" charset="-122"/>
                <a:ea typeface="DengXian" panose="02010600030101010101" pitchFamily="2" charset="-122"/>
              </a:rPr>
              <a:t>R</a:t>
            </a:r>
            <a:r>
              <a:rPr lang="zh-CN" altLang="en-US" sz="2600" dirty="0">
                <a:latin typeface="DengXian" panose="02010600030101010101" pitchFamily="2" charset="-122"/>
                <a:ea typeface="DengXian" panose="02010600030101010101" pitchFamily="2" charset="-122"/>
              </a:rPr>
              <a:t>進行</a:t>
            </a:r>
            <a:r>
              <a:rPr lang="zh-TW" altLang="en-US" sz="2600" dirty="0">
                <a:latin typeface="DengXian" panose="02010600030101010101" pitchFamily="2" charset="-122"/>
                <a:ea typeface="DengXian" panose="02010600030101010101" pitchFamily="2" charset="-122"/>
              </a:rPr>
              <a:t>資料清理與指標換算。以</a:t>
            </a:r>
            <a:r>
              <a:rPr lang="en-US" altLang="zh-TW" sz="2600" dirty="0" err="1">
                <a:latin typeface="DengXian" panose="02010600030101010101" pitchFamily="2" charset="-122"/>
                <a:ea typeface="DengXian" panose="02010600030101010101" pitchFamily="2" charset="-122"/>
              </a:rPr>
              <a:t>dplyr</a:t>
            </a:r>
            <a:r>
              <a:rPr lang="zh-TW" altLang="en-US" sz="2600" dirty="0">
                <a:latin typeface="DengXian" panose="02010600030101010101" pitchFamily="2" charset="-122"/>
                <a:ea typeface="DengXian" panose="02010600030101010101" pitchFamily="2" charset="-122"/>
              </a:rPr>
              <a:t>對各縣市之指標排序並比較後，選取非直轄市和直轄市中文化指標排名倒數</a:t>
            </a:r>
            <a:r>
              <a:rPr lang="zh-CN" altLang="en-US" sz="2600" dirty="0">
                <a:latin typeface="DengXian" panose="02010600030101010101" pitchFamily="2" charset="-122"/>
                <a:ea typeface="DengXian" panose="02010600030101010101" pitchFamily="2" charset="-122"/>
              </a:rPr>
              <a:t>前三</a:t>
            </a:r>
            <a:r>
              <a:rPr lang="zh-TW" altLang="en-US" sz="2600" dirty="0">
                <a:latin typeface="DengXian" panose="02010600030101010101" pitchFamily="2" charset="-122"/>
                <a:ea typeface="DengXian" panose="02010600030101010101" pitchFamily="2" charset="-122"/>
              </a:rPr>
              <a:t>名以及排名最高者，以</a:t>
            </a:r>
            <a:r>
              <a:rPr lang="en-US" altLang="zh-TW" sz="2600" dirty="0">
                <a:latin typeface="DengXian" panose="02010600030101010101" pitchFamily="2" charset="-122"/>
                <a:ea typeface="DengXian" panose="02010600030101010101" pitchFamily="2" charset="-122"/>
              </a:rPr>
              <a:t>ggplot2</a:t>
            </a:r>
            <a:r>
              <a:rPr lang="zh-TW" altLang="en-US" sz="2600" dirty="0">
                <a:latin typeface="DengXian" panose="02010600030101010101" pitchFamily="2" charset="-122"/>
                <a:ea typeface="DengXian" panose="02010600030101010101" pitchFamily="2" charset="-122"/>
              </a:rPr>
              <a:t>進行繪圖。</a:t>
            </a:r>
            <a:endParaRPr lang="en-US" altLang="zh-TW" sz="2600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 marL="514350" indent="-514350" algn="just">
              <a:buFont typeface="+mj-lt"/>
              <a:buAutoNum type="arabicPeriod"/>
            </a:pPr>
            <a:endParaRPr lang="en-US" altLang="zh-TW" sz="2600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 marL="514350" indent="-514350" algn="just">
              <a:buFont typeface="+mj-lt"/>
              <a:buAutoNum type="arabicPeriod"/>
            </a:pPr>
            <a:r>
              <a:rPr lang="zh-CN" altLang="en-US" sz="2600" dirty="0">
                <a:latin typeface="DengXian" panose="02010600030101010101" pitchFamily="2" charset="-122"/>
                <a:ea typeface="DengXian" panose="02010600030101010101" pitchFamily="2" charset="-122"/>
              </a:rPr>
              <a:t>以</a:t>
            </a:r>
            <a:r>
              <a:rPr lang="zh-TW" altLang="en-US" sz="2600" dirty="0">
                <a:latin typeface="DengXian" panose="02010600030101010101" pitchFamily="2" charset="-122"/>
                <a:ea typeface="DengXian" panose="02010600030101010101" pitchFamily="2" charset="-122"/>
              </a:rPr>
              <a:t> </a:t>
            </a:r>
            <a:r>
              <a:rPr lang="en-US" altLang="zh-CN" sz="2600" dirty="0">
                <a:latin typeface="DengXian" panose="02010600030101010101" pitchFamily="2" charset="-122"/>
                <a:ea typeface="DengXian" panose="02010600030101010101" pitchFamily="2" charset="-122"/>
              </a:rPr>
              <a:t>NA</a:t>
            </a:r>
            <a:r>
              <a:rPr lang="zh-TW" altLang="en-US" sz="2600" dirty="0">
                <a:latin typeface="DengXian" panose="02010600030101010101" pitchFamily="2" charset="-122"/>
                <a:ea typeface="DengXian" panose="02010600030101010101" pitchFamily="2" charset="-122"/>
              </a:rPr>
              <a:t> </a:t>
            </a:r>
            <a:r>
              <a:rPr lang="zh-CN" altLang="en-US" sz="2600" dirty="0">
                <a:latin typeface="DengXian" panose="02010600030101010101" pitchFamily="2" charset="-122"/>
                <a:ea typeface="DengXian" panose="02010600030101010101" pitchFamily="2" charset="-122"/>
              </a:rPr>
              <a:t>取代離群值，分別依地理分區及行政層級劃分各縣市，以線性回歸之</a:t>
            </a:r>
            <a:r>
              <a:rPr lang="en-US" altLang="zh-CN" sz="2600" dirty="0">
                <a:latin typeface="DengXian" panose="02010600030101010101" pitchFamily="2" charset="-122"/>
                <a:ea typeface="DengXian" panose="02010600030101010101" pitchFamily="2" charset="-122"/>
              </a:rPr>
              <a:t>R</a:t>
            </a:r>
            <a:r>
              <a:rPr lang="en-US" altLang="zh-CN" sz="2600" baseline="30000" dirty="0">
                <a:latin typeface="DengXian" panose="02010600030101010101" pitchFamily="2" charset="-122"/>
                <a:ea typeface="DengXian" panose="02010600030101010101" pitchFamily="2" charset="-122"/>
              </a:rPr>
              <a:t>2</a:t>
            </a:r>
            <a:r>
              <a:rPr lang="en-US" altLang="zh-CN" sz="2600" dirty="0">
                <a:latin typeface="DengXian" panose="02010600030101010101" pitchFamily="2" charset="-122"/>
                <a:ea typeface="DengXian" panose="02010600030101010101" pitchFamily="2" charset="-122"/>
              </a:rPr>
              <a:t> &gt; 0.3</a:t>
            </a:r>
            <a:r>
              <a:rPr lang="zh-CN" altLang="en-US" sz="2600" dirty="0">
                <a:latin typeface="DengXian" panose="02010600030101010101" pitchFamily="2" charset="-122"/>
                <a:ea typeface="DengXian" panose="02010600030101010101" pitchFamily="2" charset="-122"/>
              </a:rPr>
              <a:t>為基準，篩選出政府投入與民眾參與指標間具有較明顯相關性的群組。</a:t>
            </a:r>
            <a:endParaRPr lang="en-US" altLang="zh-CN" sz="2600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 marL="514350" indent="-514350" algn="just">
              <a:buFont typeface="+mj-lt"/>
              <a:buAutoNum type="arabicPeriod"/>
            </a:pPr>
            <a:endParaRPr lang="en-US" altLang="zh-CN" sz="2600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 marL="514350" indent="-514350" algn="just">
              <a:buFont typeface="+mj-lt"/>
              <a:buAutoNum type="arabicPeriod"/>
            </a:pPr>
            <a:r>
              <a:rPr lang="zh-TW" altLang="en-US" sz="2600" dirty="0">
                <a:latin typeface="DengXian" panose="02010600030101010101" pitchFamily="2" charset="-122"/>
                <a:ea typeface="DengXian" panose="02010600030101010101" pitchFamily="2" charset="-122"/>
              </a:rPr>
              <a:t>以 </a:t>
            </a:r>
            <a:r>
              <a:rPr lang="en-US" altLang="zh-CN" sz="2600" dirty="0" err="1">
                <a:latin typeface="DengXian" panose="02010600030101010101" pitchFamily="2" charset="-122"/>
                <a:ea typeface="DengXian" panose="02010600030101010101" pitchFamily="2" charset="-122"/>
              </a:rPr>
              <a:t>lm</a:t>
            </a:r>
            <a:r>
              <a:rPr lang="en-US" altLang="zh-CN" sz="2600" dirty="0">
                <a:latin typeface="DengXian" panose="02010600030101010101" pitchFamily="2" charset="-122"/>
                <a:ea typeface="DengXian" panose="02010600030101010101" pitchFamily="2" charset="-122"/>
              </a:rPr>
              <a:t>()</a:t>
            </a:r>
            <a:r>
              <a:rPr lang="zh-TW" altLang="en-US" sz="2600" dirty="0">
                <a:latin typeface="DengXian" panose="02010600030101010101" pitchFamily="2" charset="-122"/>
                <a:ea typeface="DengXian" panose="02010600030101010101" pitchFamily="2" charset="-122"/>
              </a:rPr>
              <a:t> </a:t>
            </a:r>
            <a:r>
              <a:rPr lang="zh-CN" altLang="en-US" sz="2600" dirty="0">
                <a:latin typeface="DengXian" panose="02010600030101010101" pitchFamily="2" charset="-122"/>
                <a:ea typeface="DengXian" panose="02010600030101010101" pitchFamily="2" charset="-122"/>
              </a:rPr>
              <a:t>函數</a:t>
            </a:r>
            <a:r>
              <a:rPr lang="zh-TW" altLang="en-US" sz="2600" dirty="0">
                <a:latin typeface="DengXian" panose="02010600030101010101" pitchFamily="2" charset="-122"/>
                <a:ea typeface="DengXian" panose="02010600030101010101" pitchFamily="2" charset="-122"/>
              </a:rPr>
              <a:t>與</a:t>
            </a:r>
            <a:r>
              <a:rPr lang="en-US" altLang="zh-TW" sz="2600" dirty="0">
                <a:latin typeface="DengXian" panose="02010600030101010101" pitchFamily="2" charset="-122"/>
                <a:ea typeface="DengXian" panose="02010600030101010101" pitchFamily="2" charset="-122"/>
              </a:rPr>
              <a:t>Partial F test</a:t>
            </a:r>
            <a:r>
              <a:rPr lang="zh-TW" altLang="en-US" sz="2600" dirty="0">
                <a:latin typeface="DengXian" panose="02010600030101010101" pitchFamily="2" charset="-122"/>
                <a:ea typeface="DengXian" panose="02010600030101010101" pitchFamily="2" charset="-122"/>
              </a:rPr>
              <a:t> </a:t>
            </a:r>
            <a:r>
              <a:rPr lang="zh-CN" altLang="en-US" sz="2600" dirty="0">
                <a:latin typeface="DengXian" panose="02010600030101010101" pitchFamily="2" charset="-122"/>
                <a:ea typeface="DengXian" panose="02010600030101010101" pitchFamily="2" charset="-122"/>
              </a:rPr>
              <a:t>逐一檢驗線性與多項式迴歸線之適配性，決定最佳適配之回歸方式，建立模型。 </a:t>
            </a:r>
          </a:p>
          <a:p>
            <a:pPr marL="514350" indent="-514350" algn="just">
              <a:buFont typeface="+mj-lt"/>
              <a:buAutoNum type="arabicPeriod"/>
            </a:pPr>
            <a:endParaRPr lang="en-US" altLang="zh-TW" sz="2600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 marL="514350" indent="-514350" algn="just">
              <a:buFont typeface="+mj-lt"/>
              <a:buAutoNum type="arabicPeriod"/>
            </a:pPr>
            <a:endParaRPr lang="en-US" sz="2600" b="1" dirty="0">
              <a:latin typeface="+mj-ea"/>
              <a:ea typeface="+mj-ea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4695FC1-DCCE-5747-AB74-44592DB2A80E}"/>
              </a:ext>
            </a:extLst>
          </p:cNvPr>
          <p:cNvSpPr txBox="1"/>
          <p:nvPr/>
        </p:nvSpPr>
        <p:spPr>
          <a:xfrm>
            <a:off x="1641040" y="14823107"/>
            <a:ext cx="91108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800" dirty="0"/>
          </a:p>
          <a:p>
            <a:endParaRPr lang="en-US" sz="2800" dirty="0"/>
          </a:p>
        </p:txBody>
      </p:sp>
      <p:grpSp>
        <p:nvGrpSpPr>
          <p:cNvPr id="21" name="群組 20">
            <a:extLst>
              <a:ext uri="{FF2B5EF4-FFF2-40B4-BE49-F238E27FC236}">
                <a16:creationId xmlns:a16="http://schemas.microsoft.com/office/drawing/2014/main" id="{A44D2FD5-4A38-C341-A04E-41DB48AD3404}"/>
              </a:ext>
            </a:extLst>
          </p:cNvPr>
          <p:cNvGrpSpPr/>
          <p:nvPr/>
        </p:nvGrpSpPr>
        <p:grpSpPr>
          <a:xfrm>
            <a:off x="592587" y="22164252"/>
            <a:ext cx="9688574" cy="950540"/>
            <a:chOff x="915757" y="22166837"/>
            <a:chExt cx="8870267" cy="950540"/>
          </a:xfrm>
        </p:grpSpPr>
        <p:pic>
          <p:nvPicPr>
            <p:cNvPr id="51" name="Picture 12">
              <a:extLst>
                <a:ext uri="{FF2B5EF4-FFF2-40B4-BE49-F238E27FC236}">
                  <a16:creationId xmlns:a16="http://schemas.microsoft.com/office/drawing/2014/main" id="{2D196064-C074-C749-9BE8-C1B639CDB5E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15757" y="22166837"/>
              <a:ext cx="8870267" cy="950540"/>
            </a:xfrm>
            <a:prstGeom prst="rect">
              <a:avLst/>
            </a:prstGeom>
          </p:spPr>
        </p:pic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D30ECC7D-95C5-8647-8963-4EB7909B7023}"/>
                </a:ext>
              </a:extLst>
            </p:cNvPr>
            <p:cNvSpPr/>
            <p:nvPr/>
          </p:nvSpPr>
          <p:spPr>
            <a:xfrm>
              <a:off x="1800792" y="22379125"/>
              <a:ext cx="7860223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b="1" dirty="0">
                  <a:solidFill>
                    <a:schemeClr val="bg1"/>
                  </a:solidFill>
                  <a:latin typeface="+mn-ea"/>
                </a:rPr>
                <a:t>圖</a:t>
              </a:r>
              <a:r>
                <a:rPr lang="en-US" altLang="zh-CN" b="1" dirty="0">
                  <a:solidFill>
                    <a:schemeClr val="bg1"/>
                  </a:solidFill>
                  <a:latin typeface="+mn-ea"/>
                </a:rPr>
                <a:t>1</a:t>
              </a:r>
              <a:r>
                <a:rPr lang="zh-CN" altLang="en-US" b="1" dirty="0">
                  <a:solidFill>
                    <a:schemeClr val="bg1"/>
                  </a:solidFill>
                  <a:latin typeface="+mn-ea"/>
                </a:rPr>
                <a:t>、四個</a:t>
              </a:r>
              <a:r>
                <a:rPr kumimoji="1" lang="zh-CN" altLang="en-US" b="1" dirty="0">
                  <a:solidFill>
                    <a:schemeClr val="bg1"/>
                  </a:solidFill>
                  <a:latin typeface="+mn-ea"/>
                </a:rPr>
                <a:t>直轄市的政府文化投入與民眾參與度指標之比較</a:t>
              </a:r>
              <a:endParaRPr kumimoji="1" lang="zh-TW" altLang="en-US" b="1" dirty="0">
                <a:solidFill>
                  <a:schemeClr val="bg1"/>
                </a:solidFill>
                <a:latin typeface="+mn-ea"/>
              </a:endParaRPr>
            </a:p>
            <a:p>
              <a:endParaRPr lang="en-US" altLang="zh-CN" b="1" dirty="0">
                <a:solidFill>
                  <a:schemeClr val="bg1"/>
                </a:solidFill>
                <a:latin typeface="+mn-ea"/>
              </a:endParaRPr>
            </a:p>
          </p:txBody>
        </p:sp>
      </p:grpSp>
      <p:sp>
        <p:nvSpPr>
          <p:cNvPr id="33" name="TextBox 3">
            <a:extLst>
              <a:ext uri="{FF2B5EF4-FFF2-40B4-BE49-F238E27FC236}">
                <a16:creationId xmlns:a16="http://schemas.microsoft.com/office/drawing/2014/main" id="{DFF1EB64-CB9F-9047-9C23-0DDD734FCFD6}"/>
              </a:ext>
            </a:extLst>
          </p:cNvPr>
          <p:cNvSpPr txBox="1"/>
          <p:nvPr/>
        </p:nvSpPr>
        <p:spPr>
          <a:xfrm>
            <a:off x="592587" y="866479"/>
            <a:ext cx="126187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語言所「</a:t>
            </a:r>
            <a:r>
              <a:rPr lang="en-US" altLang="zh-CN" sz="4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lang="zh-CN" altLang="en-US" sz="4400" b="1" dirty="0">
                <a:solidFill>
                  <a:schemeClr val="bg1"/>
                </a:solidFill>
                <a:effectLst>
                  <a:glow rad="127000">
                    <a:schemeClr val="tx1"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語言與資料科學導論」</a:t>
            </a:r>
            <a:endParaRPr lang="en-US" sz="4400" b="1" dirty="0">
              <a:solidFill>
                <a:schemeClr val="bg1"/>
              </a:solidFill>
              <a:effectLst>
                <a:glow rad="127000">
                  <a:schemeClr val="tx1">
                    <a:alpha val="40000"/>
                  </a:scheme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23" name="群組 122">
            <a:extLst>
              <a:ext uri="{FF2B5EF4-FFF2-40B4-BE49-F238E27FC236}">
                <a16:creationId xmlns:a16="http://schemas.microsoft.com/office/drawing/2014/main" id="{69B30C40-B7BB-6445-8BA4-14DA9F4A6DBF}"/>
              </a:ext>
            </a:extLst>
          </p:cNvPr>
          <p:cNvGrpSpPr/>
          <p:nvPr/>
        </p:nvGrpSpPr>
        <p:grpSpPr>
          <a:xfrm>
            <a:off x="9329971" y="28952378"/>
            <a:ext cx="2326228" cy="1322835"/>
            <a:chOff x="9096182" y="28930783"/>
            <a:chExt cx="2326228" cy="1322835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24C8E35D-26AA-174C-BAEF-90CF4CCA973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0427797" y="28930783"/>
              <a:ext cx="994613" cy="1322835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419975BA-E8A1-DA49-836A-49F8F1EA45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9096182" y="29006205"/>
              <a:ext cx="1165714" cy="1165714"/>
            </a:xfrm>
            <a:prstGeom prst="rect">
              <a:avLst/>
            </a:prstGeom>
          </p:spPr>
        </p:pic>
      </p:grpSp>
      <p:grpSp>
        <p:nvGrpSpPr>
          <p:cNvPr id="7" name="群組 6">
            <a:extLst>
              <a:ext uri="{FF2B5EF4-FFF2-40B4-BE49-F238E27FC236}">
                <a16:creationId xmlns:a16="http://schemas.microsoft.com/office/drawing/2014/main" id="{DB7DC020-1609-E34B-B28E-F3B9C54D73E9}"/>
              </a:ext>
            </a:extLst>
          </p:cNvPr>
          <p:cNvGrpSpPr/>
          <p:nvPr/>
        </p:nvGrpSpPr>
        <p:grpSpPr>
          <a:xfrm>
            <a:off x="1022356" y="16587311"/>
            <a:ext cx="9110801" cy="5613163"/>
            <a:chOff x="-55157" y="13960526"/>
            <a:chExt cx="11104157" cy="5613163"/>
          </a:xfrm>
        </p:grpSpPr>
        <p:grpSp>
          <p:nvGrpSpPr>
            <p:cNvPr id="5" name="群組 4">
              <a:extLst>
                <a:ext uri="{FF2B5EF4-FFF2-40B4-BE49-F238E27FC236}">
                  <a16:creationId xmlns:a16="http://schemas.microsoft.com/office/drawing/2014/main" id="{4D990A64-A189-D341-BB67-EB2BEB60DC47}"/>
                </a:ext>
              </a:extLst>
            </p:cNvPr>
            <p:cNvGrpSpPr/>
            <p:nvPr/>
          </p:nvGrpSpPr>
          <p:grpSpPr>
            <a:xfrm>
              <a:off x="-55157" y="14299080"/>
              <a:ext cx="11104157" cy="5274609"/>
              <a:chOff x="0" y="12461376"/>
              <a:chExt cx="21221708" cy="7749042"/>
            </a:xfrm>
          </p:grpSpPr>
          <p:pic>
            <p:nvPicPr>
              <p:cNvPr id="27" name="內容版面配置區 12">
                <a:extLst>
                  <a:ext uri="{FF2B5EF4-FFF2-40B4-BE49-F238E27FC236}">
                    <a16:creationId xmlns:a16="http://schemas.microsoft.com/office/drawing/2014/main" id="{9A899BA4-B4FA-CF42-8EBC-39820340F5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0" y="12461376"/>
                <a:ext cx="8239815" cy="7749042"/>
              </a:xfrm>
              <a:prstGeom prst="rect">
                <a:avLst/>
              </a:prstGeom>
            </p:spPr>
          </p:pic>
          <p:pic>
            <p:nvPicPr>
              <p:cNvPr id="30" name="圖片 29">
                <a:extLst>
                  <a:ext uri="{FF2B5EF4-FFF2-40B4-BE49-F238E27FC236}">
                    <a16:creationId xmlns:a16="http://schemas.microsoft.com/office/drawing/2014/main" id="{D45B4E4F-05F0-1345-A4DD-28D1AD4BDC1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5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2359"/>
              <a:stretch/>
            </p:blipFill>
            <p:spPr>
              <a:xfrm>
                <a:off x="5372099" y="12461376"/>
                <a:ext cx="7978438" cy="7684521"/>
              </a:xfrm>
              <a:prstGeom prst="rect">
                <a:avLst/>
              </a:prstGeom>
            </p:spPr>
          </p:pic>
          <p:pic>
            <p:nvPicPr>
              <p:cNvPr id="34" name="圖片 33">
                <a:extLst>
                  <a:ext uri="{FF2B5EF4-FFF2-40B4-BE49-F238E27FC236}">
                    <a16:creationId xmlns:a16="http://schemas.microsoft.com/office/drawing/2014/main" id="{5FFB9482-0876-5642-ADC6-44C03E87F34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6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2468" r="34738"/>
              <a:stretch/>
            </p:blipFill>
            <p:spPr>
              <a:xfrm>
                <a:off x="10482147" y="12461376"/>
                <a:ext cx="5174166" cy="7749042"/>
              </a:xfrm>
              <a:prstGeom prst="rect">
                <a:avLst/>
              </a:prstGeom>
            </p:spPr>
          </p:pic>
          <p:pic>
            <p:nvPicPr>
              <p:cNvPr id="36" name="圖片 35">
                <a:extLst>
                  <a:ext uri="{FF2B5EF4-FFF2-40B4-BE49-F238E27FC236}">
                    <a16:creationId xmlns:a16="http://schemas.microsoft.com/office/drawing/2014/main" id="{77758182-63B1-FA44-ACCE-F48F3938345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7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r="32457"/>
              <a:stretch/>
            </p:blipFill>
            <p:spPr>
              <a:xfrm>
                <a:off x="15656313" y="12461376"/>
                <a:ext cx="5565395" cy="7749042"/>
              </a:xfrm>
              <a:prstGeom prst="rect">
                <a:avLst/>
              </a:prstGeom>
            </p:spPr>
          </p:pic>
        </p:grp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FA1E2FBE-06BC-6B40-8482-82E9978E1140}"/>
                </a:ext>
              </a:extLst>
            </p:cNvPr>
            <p:cNvSpPr/>
            <p:nvPr/>
          </p:nvSpPr>
          <p:spPr>
            <a:xfrm>
              <a:off x="950196" y="13960526"/>
              <a:ext cx="80021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zh-CN" altLang="en-US" sz="1600" dirty="0"/>
                <a:t>新北市</a:t>
              </a:r>
              <a:endParaRPr lang="zh-TW" altLang="en-US" sz="1600" dirty="0"/>
            </a:p>
          </p:txBody>
        </p: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A30488AB-B0AB-6741-9148-8EB1311CE297}"/>
                </a:ext>
              </a:extLst>
            </p:cNvPr>
            <p:cNvSpPr/>
            <p:nvPr/>
          </p:nvSpPr>
          <p:spPr>
            <a:xfrm>
              <a:off x="6438430" y="13996164"/>
              <a:ext cx="97529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zh-CN" altLang="en-US" sz="1600" dirty="0">
                  <a:latin typeface="DengXian" panose="02010600030101010101" pitchFamily="2" charset="-122"/>
                  <a:ea typeface="DengXian" panose="02010600030101010101" pitchFamily="2" charset="-122"/>
                </a:rPr>
                <a:t>臺中</a:t>
              </a:r>
              <a:r>
                <a:rPr kumimoji="1" lang="zh-TW" altLang="en-US" sz="1600" dirty="0">
                  <a:latin typeface="DengXian" panose="02010600030101010101" pitchFamily="2" charset="-122"/>
                  <a:ea typeface="DengXian" panose="02010600030101010101" pitchFamily="2" charset="-122"/>
                </a:rPr>
                <a:t>市</a:t>
              </a:r>
              <a:endParaRPr lang="zh-TW" altLang="en-US" sz="1600" dirty="0">
                <a:latin typeface="DengXian" panose="02010600030101010101" pitchFamily="2" charset="-122"/>
                <a:ea typeface="DengXian" panose="02010600030101010101" pitchFamily="2" charset="-122"/>
              </a:endParaRPr>
            </a:p>
          </p:txBody>
        </p: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F6DBC917-F5B4-4B47-B877-51B620CF61A5}"/>
                </a:ext>
              </a:extLst>
            </p:cNvPr>
            <p:cNvSpPr/>
            <p:nvPr/>
          </p:nvSpPr>
          <p:spPr>
            <a:xfrm>
              <a:off x="3630504" y="13996164"/>
              <a:ext cx="80021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zh-CN" altLang="en-US" sz="1600" dirty="0"/>
                <a:t>桃園市</a:t>
              </a:r>
              <a:endParaRPr lang="zh-TW" altLang="en-US" sz="1600" dirty="0"/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057A5D72-8D4C-EF4E-B1D0-A4495CEA8026}"/>
                </a:ext>
              </a:extLst>
            </p:cNvPr>
            <p:cNvSpPr/>
            <p:nvPr/>
          </p:nvSpPr>
          <p:spPr>
            <a:xfrm>
              <a:off x="9247127" y="13996164"/>
              <a:ext cx="80021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zh-CN" altLang="en-US" sz="1600" dirty="0"/>
                <a:t>高雄市</a:t>
              </a:r>
              <a:endParaRPr lang="zh-TW" altLang="en-US" sz="1600" dirty="0"/>
            </a:p>
          </p:txBody>
        </p:sp>
      </p:grp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585A37E1-E695-3E46-9E9E-B68F6AC53DD1}"/>
              </a:ext>
            </a:extLst>
          </p:cNvPr>
          <p:cNvGrpSpPr/>
          <p:nvPr/>
        </p:nvGrpSpPr>
        <p:grpSpPr>
          <a:xfrm>
            <a:off x="1022356" y="22961329"/>
            <a:ext cx="9110801" cy="5765241"/>
            <a:chOff x="68308" y="22939701"/>
            <a:chExt cx="11104157" cy="5765241"/>
          </a:xfrm>
        </p:grpSpPr>
        <p:grpSp>
          <p:nvGrpSpPr>
            <p:cNvPr id="8" name="群組 7">
              <a:extLst>
                <a:ext uri="{FF2B5EF4-FFF2-40B4-BE49-F238E27FC236}">
                  <a16:creationId xmlns:a16="http://schemas.microsoft.com/office/drawing/2014/main" id="{AEEE3461-CCFF-CB47-A356-6F7D434CA3E6}"/>
                </a:ext>
              </a:extLst>
            </p:cNvPr>
            <p:cNvGrpSpPr/>
            <p:nvPr/>
          </p:nvGrpSpPr>
          <p:grpSpPr>
            <a:xfrm>
              <a:off x="68308" y="23225119"/>
              <a:ext cx="11104157" cy="5479823"/>
              <a:chOff x="0" y="4366758"/>
              <a:chExt cx="21338361" cy="7826262"/>
            </a:xfrm>
          </p:grpSpPr>
          <p:pic>
            <p:nvPicPr>
              <p:cNvPr id="41" name="圖片 40">
                <a:extLst>
                  <a:ext uri="{FF2B5EF4-FFF2-40B4-BE49-F238E27FC236}">
                    <a16:creationId xmlns:a16="http://schemas.microsoft.com/office/drawing/2014/main" id="{5E2CB74E-5322-FC43-A04F-B89B14EFF59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8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2572" t="-416" r="34634" b="416"/>
              <a:stretch/>
            </p:blipFill>
            <p:spPr>
              <a:xfrm>
                <a:off x="0" y="4366758"/>
                <a:ext cx="5174166" cy="7749042"/>
              </a:xfrm>
              <a:prstGeom prst="rect">
                <a:avLst/>
              </a:prstGeom>
            </p:spPr>
          </p:pic>
          <p:pic>
            <p:nvPicPr>
              <p:cNvPr id="42" name="圖片 41">
                <a:extLst>
                  <a:ext uri="{FF2B5EF4-FFF2-40B4-BE49-F238E27FC236}">
                    <a16:creationId xmlns:a16="http://schemas.microsoft.com/office/drawing/2014/main" id="{A8A7AF31-A37F-8344-8E5D-392FF87BEB7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9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2657" r="34335"/>
              <a:stretch/>
            </p:blipFill>
            <p:spPr>
              <a:xfrm>
                <a:off x="5270977" y="4379458"/>
                <a:ext cx="5234940" cy="7813562"/>
              </a:xfrm>
              <a:prstGeom prst="rect">
                <a:avLst/>
              </a:prstGeom>
            </p:spPr>
          </p:pic>
          <p:pic>
            <p:nvPicPr>
              <p:cNvPr id="43" name="圖片 42">
                <a:extLst>
                  <a:ext uri="{FF2B5EF4-FFF2-40B4-BE49-F238E27FC236}">
                    <a16:creationId xmlns:a16="http://schemas.microsoft.com/office/drawing/2014/main" id="{21DFA0E1-70CC-7340-9055-3790C7DDFB4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0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1339" r="34534"/>
              <a:stretch/>
            </p:blipFill>
            <p:spPr>
              <a:xfrm>
                <a:off x="10504134" y="4379458"/>
                <a:ext cx="5327904" cy="7813562"/>
              </a:xfrm>
              <a:prstGeom prst="rect">
                <a:avLst/>
              </a:prstGeom>
            </p:spPr>
          </p:pic>
          <p:pic>
            <p:nvPicPr>
              <p:cNvPr id="44" name="圖片 43">
                <a:extLst>
                  <a:ext uri="{FF2B5EF4-FFF2-40B4-BE49-F238E27FC236}">
                    <a16:creationId xmlns:a16="http://schemas.microsoft.com/office/drawing/2014/main" id="{6D2A541E-5E97-ED41-955C-5D64247B20A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1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2212" r="32087"/>
              <a:stretch/>
            </p:blipFill>
            <p:spPr>
              <a:xfrm>
                <a:off x="15879671" y="4379458"/>
                <a:ext cx="5458690" cy="7813562"/>
              </a:xfrm>
              <a:prstGeom prst="rect">
                <a:avLst/>
              </a:prstGeom>
            </p:spPr>
          </p:pic>
        </p:grpSp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8374E5A9-4E86-3D4E-904A-F814EA2F37FD}"/>
                </a:ext>
              </a:extLst>
            </p:cNvPr>
            <p:cNvSpPr/>
            <p:nvPr/>
          </p:nvSpPr>
          <p:spPr>
            <a:xfrm>
              <a:off x="9252285" y="22939701"/>
              <a:ext cx="80021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zh-CN" altLang="en-US" sz="1600" dirty="0"/>
                <a:t>金門縣</a:t>
              </a:r>
              <a:endParaRPr lang="zh-TW" altLang="en-US" sz="1600" dirty="0"/>
            </a:p>
          </p:txBody>
        </p:sp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AD79D799-37DC-C741-B424-AAC57F965402}"/>
                </a:ext>
              </a:extLst>
            </p:cNvPr>
            <p:cNvSpPr/>
            <p:nvPr/>
          </p:nvSpPr>
          <p:spPr>
            <a:xfrm>
              <a:off x="6442573" y="22939701"/>
              <a:ext cx="80021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zh-CN" altLang="en-US" sz="1600" dirty="0"/>
                <a:t>屏東縣</a:t>
              </a:r>
              <a:endParaRPr lang="zh-TW" altLang="en-US" sz="1600" dirty="0"/>
            </a:p>
          </p:txBody>
        </p:sp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7ACF240C-37D3-3546-AE00-090D220DCF8C}"/>
                </a:ext>
              </a:extLst>
            </p:cNvPr>
            <p:cNvSpPr/>
            <p:nvPr/>
          </p:nvSpPr>
          <p:spPr>
            <a:xfrm>
              <a:off x="3645226" y="22939701"/>
              <a:ext cx="80021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zh-CN" altLang="en-US" sz="1600" dirty="0"/>
                <a:t>嘉義縣</a:t>
              </a:r>
              <a:endParaRPr lang="zh-TW" altLang="en-US" sz="1600" dirty="0"/>
            </a:p>
          </p:txBody>
        </p:sp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429948D4-5D40-9C42-9419-51B4AE81E4D7}"/>
                </a:ext>
              </a:extLst>
            </p:cNvPr>
            <p:cNvSpPr/>
            <p:nvPr/>
          </p:nvSpPr>
          <p:spPr>
            <a:xfrm>
              <a:off x="986288" y="22939701"/>
              <a:ext cx="80021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zh-CN" altLang="en-US" sz="1600" dirty="0"/>
                <a:t>新竹市</a:t>
              </a:r>
              <a:endParaRPr lang="zh-TW" altLang="en-US" sz="1600" dirty="0"/>
            </a:p>
          </p:txBody>
        </p:sp>
      </p:grp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E59FE7F6-7791-3E4D-8977-A8A96569EA7B}"/>
              </a:ext>
            </a:extLst>
          </p:cNvPr>
          <p:cNvGrpSpPr/>
          <p:nvPr/>
        </p:nvGrpSpPr>
        <p:grpSpPr>
          <a:xfrm>
            <a:off x="7743849" y="14862150"/>
            <a:ext cx="2727513" cy="1717951"/>
            <a:chOff x="8886700" y="28796544"/>
            <a:chExt cx="2651942" cy="1449968"/>
          </a:xfrm>
        </p:grpSpPr>
        <p:pic>
          <p:nvPicPr>
            <p:cNvPr id="45" name="圖片 44">
              <a:extLst>
                <a:ext uri="{FF2B5EF4-FFF2-40B4-BE49-F238E27FC236}">
                  <a16:creationId xmlns:a16="http://schemas.microsoft.com/office/drawing/2014/main" id="{2807D9BA-D09C-1841-AD57-418A14E370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886700" y="28796544"/>
              <a:ext cx="1426992" cy="400110"/>
            </a:xfrm>
            <a:prstGeom prst="rect">
              <a:avLst/>
            </a:prstGeom>
          </p:spPr>
        </p:pic>
        <p:pic>
          <p:nvPicPr>
            <p:cNvPr id="50" name="圖片 49">
              <a:extLst>
                <a:ext uri="{FF2B5EF4-FFF2-40B4-BE49-F238E27FC236}">
                  <a16:creationId xmlns:a16="http://schemas.microsoft.com/office/drawing/2014/main" id="{5B4FFCA6-A4BD-1349-B2BD-9B52D88A95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886700" y="29111783"/>
              <a:ext cx="2651942" cy="1134729"/>
            </a:xfrm>
            <a:prstGeom prst="rect">
              <a:avLst/>
            </a:prstGeom>
          </p:spPr>
        </p:pic>
      </p:grp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C2F4F72A-99E6-4B40-A7EA-6E761EFF6CFB}"/>
              </a:ext>
            </a:extLst>
          </p:cNvPr>
          <p:cNvGrpSpPr/>
          <p:nvPr/>
        </p:nvGrpSpPr>
        <p:grpSpPr>
          <a:xfrm>
            <a:off x="616626" y="28669846"/>
            <a:ext cx="9110801" cy="950540"/>
            <a:chOff x="-140166" y="28826092"/>
            <a:chExt cx="9110801" cy="950540"/>
          </a:xfrm>
        </p:grpSpPr>
        <p:pic>
          <p:nvPicPr>
            <p:cNvPr id="52" name="Picture 12">
              <a:extLst>
                <a:ext uri="{FF2B5EF4-FFF2-40B4-BE49-F238E27FC236}">
                  <a16:creationId xmlns:a16="http://schemas.microsoft.com/office/drawing/2014/main" id="{891A32D1-B996-2946-894F-C38D9EE51A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25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-140166" y="28826092"/>
              <a:ext cx="9110801" cy="950540"/>
            </a:xfrm>
            <a:prstGeom prst="rect">
              <a:avLst/>
            </a:prstGeom>
          </p:spPr>
        </p:pic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5F44560A-6547-4C4B-A0D6-9D4A539F137C}"/>
                </a:ext>
              </a:extLst>
            </p:cNvPr>
            <p:cNvSpPr/>
            <p:nvPr/>
          </p:nvSpPr>
          <p:spPr>
            <a:xfrm>
              <a:off x="682600" y="29065108"/>
              <a:ext cx="7860223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b="1" dirty="0">
                  <a:solidFill>
                    <a:schemeClr val="bg1"/>
                  </a:solidFill>
                  <a:latin typeface="+mn-ea"/>
                </a:rPr>
                <a:t>圖</a:t>
              </a:r>
              <a:r>
                <a:rPr lang="en-US" altLang="zh-CN" b="1" dirty="0">
                  <a:solidFill>
                    <a:schemeClr val="bg1"/>
                  </a:solidFill>
                  <a:latin typeface="+mn-ea"/>
                </a:rPr>
                <a:t> 2</a:t>
              </a:r>
              <a:r>
                <a:rPr lang="zh-CN" altLang="en-US" b="1" dirty="0">
                  <a:solidFill>
                    <a:schemeClr val="bg1"/>
                  </a:solidFill>
                  <a:latin typeface="+mn-ea"/>
                </a:rPr>
                <a:t>、四個一般</a:t>
              </a:r>
              <a:r>
                <a:rPr kumimoji="1" lang="zh-CN" altLang="en-US" b="1" dirty="0">
                  <a:solidFill>
                    <a:schemeClr val="bg1"/>
                  </a:solidFill>
                  <a:latin typeface="+mn-ea"/>
                </a:rPr>
                <a:t>縣市的政府文化投入與民眾參與度指標之比較</a:t>
              </a:r>
              <a:endParaRPr kumimoji="1" lang="zh-TW" altLang="en-US" b="1" dirty="0">
                <a:solidFill>
                  <a:schemeClr val="bg1"/>
                </a:solidFill>
                <a:latin typeface="+mn-ea"/>
              </a:endParaRPr>
            </a:p>
            <a:p>
              <a:endParaRPr lang="en-US" altLang="zh-CN" b="1" dirty="0">
                <a:solidFill>
                  <a:schemeClr val="bg1"/>
                </a:solidFill>
                <a:latin typeface="+mn-ea"/>
              </a:endParaRPr>
            </a:p>
          </p:txBody>
        </p:sp>
      </p:grpSp>
      <p:grpSp>
        <p:nvGrpSpPr>
          <p:cNvPr id="61" name="群組 60">
            <a:extLst>
              <a:ext uri="{FF2B5EF4-FFF2-40B4-BE49-F238E27FC236}">
                <a16:creationId xmlns:a16="http://schemas.microsoft.com/office/drawing/2014/main" id="{44FA5846-9DA6-5F41-B47F-41A3995930CE}"/>
              </a:ext>
            </a:extLst>
          </p:cNvPr>
          <p:cNvGrpSpPr/>
          <p:nvPr/>
        </p:nvGrpSpPr>
        <p:grpSpPr>
          <a:xfrm>
            <a:off x="10224134" y="6648285"/>
            <a:ext cx="10916238" cy="2587832"/>
            <a:chOff x="2596723" y="3118618"/>
            <a:chExt cx="25845878" cy="6683987"/>
          </a:xfrm>
        </p:grpSpPr>
        <p:pic>
          <p:nvPicPr>
            <p:cNvPr id="54" name="圖片 53">
              <a:extLst>
                <a:ext uri="{FF2B5EF4-FFF2-40B4-BE49-F238E27FC236}">
                  <a16:creationId xmlns:a16="http://schemas.microsoft.com/office/drawing/2014/main" id="{8CB0A6F8-52ED-FA4C-9664-FD15C37FE052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/>
            <a:stretch>
              <a:fillRect/>
            </a:stretch>
          </p:blipFill>
          <p:spPr>
            <a:xfrm>
              <a:off x="11077273" y="3177643"/>
              <a:ext cx="8439444" cy="6624962"/>
            </a:xfrm>
            <a:prstGeom prst="rect">
              <a:avLst/>
            </a:prstGeom>
          </p:spPr>
        </p:pic>
        <p:pic>
          <p:nvPicPr>
            <p:cNvPr id="55" name="內容版面配置區 4">
              <a:extLst>
                <a:ext uri="{FF2B5EF4-FFF2-40B4-BE49-F238E27FC236}">
                  <a16:creationId xmlns:a16="http://schemas.microsoft.com/office/drawing/2014/main" id="{FA04B50A-26C0-444B-BF3D-150747D713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/>
            <a:stretch>
              <a:fillRect/>
            </a:stretch>
          </p:blipFill>
          <p:spPr>
            <a:xfrm>
              <a:off x="2596723" y="3146265"/>
              <a:ext cx="8439445" cy="6624964"/>
            </a:xfrm>
            <a:prstGeom prst="rect">
              <a:avLst/>
            </a:prstGeom>
          </p:spPr>
        </p:pic>
        <p:grpSp>
          <p:nvGrpSpPr>
            <p:cNvPr id="58" name="群組 57">
              <a:extLst>
                <a:ext uri="{FF2B5EF4-FFF2-40B4-BE49-F238E27FC236}">
                  <a16:creationId xmlns:a16="http://schemas.microsoft.com/office/drawing/2014/main" id="{292A0424-F13E-FC4E-8E79-32D83BA2A693}"/>
                </a:ext>
              </a:extLst>
            </p:cNvPr>
            <p:cNvGrpSpPr/>
            <p:nvPr/>
          </p:nvGrpSpPr>
          <p:grpSpPr>
            <a:xfrm>
              <a:off x="20003158" y="3118618"/>
              <a:ext cx="8439443" cy="6624964"/>
              <a:chOff x="20003158" y="3118618"/>
              <a:chExt cx="8439443" cy="6624964"/>
            </a:xfrm>
          </p:grpSpPr>
          <p:pic>
            <p:nvPicPr>
              <p:cNvPr id="59" name="圖片 58">
                <a:extLst>
                  <a:ext uri="{FF2B5EF4-FFF2-40B4-BE49-F238E27FC236}">
                    <a16:creationId xmlns:a16="http://schemas.microsoft.com/office/drawing/2014/main" id="{64AF078B-26C2-7A46-BEE7-C62829281C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8">
                <a:extLst>
                  <a:ext uri="{BEBA8EAE-BF5A-486C-A8C5-ECC9F3942E4B}">
                    <a14:imgProps xmlns:a14="http://schemas.microsoft.com/office/drawing/2010/main">
                      <a14:imgLayer r:embed="rId29">
                        <a14:imgEffect>
                          <a14:colorTemperature colorTemp="112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20003158" y="3118618"/>
                <a:ext cx="8439443" cy="6624964"/>
              </a:xfrm>
              <a:prstGeom prst="rect">
                <a:avLst/>
              </a:prstGeom>
            </p:spPr>
          </p:pic>
          <p:sp>
            <p:nvSpPr>
              <p:cNvPr id="60" name="矩形 59">
                <a:extLst>
                  <a:ext uri="{FF2B5EF4-FFF2-40B4-BE49-F238E27FC236}">
                    <a16:creationId xmlns:a16="http://schemas.microsoft.com/office/drawing/2014/main" id="{42421955-050E-9D4F-9FFA-E131C55C8869}"/>
                  </a:ext>
                </a:extLst>
              </p:cNvPr>
              <p:cNvSpPr/>
              <p:nvPr/>
            </p:nvSpPr>
            <p:spPr>
              <a:xfrm>
                <a:off x="20003158" y="3118618"/>
                <a:ext cx="8439443" cy="6624964"/>
              </a:xfrm>
              <a:prstGeom prst="rect">
                <a:avLst/>
              </a:prstGeom>
              <a:noFill/>
              <a:ln w="76200">
                <a:solidFill>
                  <a:schemeClr val="accent2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</p:grpSp>
        <p:cxnSp>
          <p:nvCxnSpPr>
            <p:cNvPr id="56" name="直線箭頭接點 55">
              <a:extLst>
                <a:ext uri="{FF2B5EF4-FFF2-40B4-BE49-F238E27FC236}">
                  <a16:creationId xmlns:a16="http://schemas.microsoft.com/office/drawing/2014/main" id="{F9C974B1-70E7-6842-BE8F-2F8846333966}"/>
                </a:ext>
              </a:extLst>
            </p:cNvPr>
            <p:cNvCxnSpPr>
              <a:cxnSpLocks/>
            </p:cNvCxnSpPr>
            <p:nvPr/>
          </p:nvCxnSpPr>
          <p:spPr>
            <a:xfrm>
              <a:off x="19220879" y="6611241"/>
              <a:ext cx="866597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2" name="群組 71">
            <a:extLst>
              <a:ext uri="{FF2B5EF4-FFF2-40B4-BE49-F238E27FC236}">
                <a16:creationId xmlns:a16="http://schemas.microsoft.com/office/drawing/2014/main" id="{0C36C411-2098-0143-BF2C-B85A493EBB5A}"/>
              </a:ext>
            </a:extLst>
          </p:cNvPr>
          <p:cNvGrpSpPr/>
          <p:nvPr/>
        </p:nvGrpSpPr>
        <p:grpSpPr>
          <a:xfrm>
            <a:off x="10335492" y="9443703"/>
            <a:ext cx="5419078" cy="6272242"/>
            <a:chOff x="7658461" y="10991817"/>
            <a:chExt cx="13862200" cy="13641999"/>
          </a:xfrm>
        </p:grpSpPr>
        <p:pic>
          <p:nvPicPr>
            <p:cNvPr id="71" name="圖片 70">
              <a:extLst>
                <a:ext uri="{FF2B5EF4-FFF2-40B4-BE49-F238E27FC236}">
                  <a16:creationId xmlns:a16="http://schemas.microsoft.com/office/drawing/2014/main" id="{CC85D8F8-C009-C540-98BE-2E07080CD3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0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9476488" y="21697683"/>
              <a:ext cx="2044173" cy="2936133"/>
            </a:xfrm>
            <a:prstGeom prst="rect">
              <a:avLst/>
            </a:prstGeom>
          </p:spPr>
        </p:pic>
        <p:pic>
          <p:nvPicPr>
            <p:cNvPr id="62" name="內容版面配置區 4">
              <a:extLst>
                <a:ext uri="{FF2B5EF4-FFF2-40B4-BE49-F238E27FC236}">
                  <a16:creationId xmlns:a16="http://schemas.microsoft.com/office/drawing/2014/main" id="{3FD2C297-FC9C-4E41-AE6E-B8F6FDD3CA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>
              <a:off x="7658461" y="10991817"/>
              <a:ext cx="5080000" cy="3581400"/>
            </a:xfrm>
            <a:prstGeom prst="rect">
              <a:avLst/>
            </a:prstGeom>
          </p:spPr>
        </p:pic>
        <p:pic>
          <p:nvPicPr>
            <p:cNvPr id="63" name="圖片 62">
              <a:extLst>
                <a:ext uri="{FF2B5EF4-FFF2-40B4-BE49-F238E27FC236}">
                  <a16:creationId xmlns:a16="http://schemas.microsoft.com/office/drawing/2014/main" id="{AFB213DD-228E-D14B-888A-92890AE3B33B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/>
            <a:stretch>
              <a:fillRect/>
            </a:stretch>
          </p:blipFill>
          <p:spPr>
            <a:xfrm>
              <a:off x="11924993" y="10991817"/>
              <a:ext cx="5080000" cy="3581400"/>
            </a:xfrm>
            <a:prstGeom prst="rect">
              <a:avLst/>
            </a:prstGeom>
          </p:spPr>
        </p:pic>
        <p:pic>
          <p:nvPicPr>
            <p:cNvPr id="64" name="圖片 63">
              <a:extLst>
                <a:ext uri="{FF2B5EF4-FFF2-40B4-BE49-F238E27FC236}">
                  <a16:creationId xmlns:a16="http://schemas.microsoft.com/office/drawing/2014/main" id="{7A9B0DBD-9DF6-F04B-976D-0682D9F8F9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6270400" y="10991817"/>
              <a:ext cx="4424330" cy="3581400"/>
            </a:xfrm>
            <a:prstGeom prst="rect">
              <a:avLst/>
            </a:prstGeom>
          </p:spPr>
        </p:pic>
        <p:pic>
          <p:nvPicPr>
            <p:cNvPr id="65" name="圖片 64">
              <a:extLst>
                <a:ext uri="{FF2B5EF4-FFF2-40B4-BE49-F238E27FC236}">
                  <a16:creationId xmlns:a16="http://schemas.microsoft.com/office/drawing/2014/main" id="{8858C41E-1097-0A4C-989F-230C5BEA99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/>
            <a:stretch>
              <a:fillRect/>
            </a:stretch>
          </p:blipFill>
          <p:spPr>
            <a:xfrm>
              <a:off x="7658461" y="18154617"/>
              <a:ext cx="5080000" cy="3581400"/>
            </a:xfrm>
            <a:prstGeom prst="rect">
              <a:avLst/>
            </a:prstGeom>
          </p:spPr>
        </p:pic>
        <p:pic>
          <p:nvPicPr>
            <p:cNvPr id="66" name="圖片 65">
              <a:extLst>
                <a:ext uri="{FF2B5EF4-FFF2-40B4-BE49-F238E27FC236}">
                  <a16:creationId xmlns:a16="http://schemas.microsoft.com/office/drawing/2014/main" id="{F3576038-79C2-EF4F-B934-005F5681F4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/>
            <a:stretch>
              <a:fillRect/>
            </a:stretch>
          </p:blipFill>
          <p:spPr>
            <a:xfrm>
              <a:off x="11924993" y="18154617"/>
              <a:ext cx="5080000" cy="3581400"/>
            </a:xfrm>
            <a:prstGeom prst="rect">
              <a:avLst/>
            </a:prstGeom>
          </p:spPr>
        </p:pic>
        <p:pic>
          <p:nvPicPr>
            <p:cNvPr id="67" name="圖片 66">
              <a:extLst>
                <a:ext uri="{FF2B5EF4-FFF2-40B4-BE49-F238E27FC236}">
                  <a16:creationId xmlns:a16="http://schemas.microsoft.com/office/drawing/2014/main" id="{E8CF896B-1BB7-2E4A-B1A6-8D9C5CB3D7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6270400" y="18154617"/>
              <a:ext cx="4424330" cy="3581400"/>
            </a:xfrm>
            <a:prstGeom prst="rect">
              <a:avLst/>
            </a:prstGeom>
          </p:spPr>
        </p:pic>
        <p:pic>
          <p:nvPicPr>
            <p:cNvPr id="68" name="圖片 67">
              <a:extLst>
                <a:ext uri="{FF2B5EF4-FFF2-40B4-BE49-F238E27FC236}">
                  <a16:creationId xmlns:a16="http://schemas.microsoft.com/office/drawing/2014/main" id="{866E8F1B-84BD-3A47-A709-6128472DA3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/>
            <a:stretch>
              <a:fillRect/>
            </a:stretch>
          </p:blipFill>
          <p:spPr>
            <a:xfrm>
              <a:off x="7658461" y="14573217"/>
              <a:ext cx="5080000" cy="3581400"/>
            </a:xfrm>
            <a:prstGeom prst="rect">
              <a:avLst/>
            </a:prstGeom>
          </p:spPr>
        </p:pic>
        <p:pic>
          <p:nvPicPr>
            <p:cNvPr id="69" name="圖片 68">
              <a:extLst>
                <a:ext uri="{FF2B5EF4-FFF2-40B4-BE49-F238E27FC236}">
                  <a16:creationId xmlns:a16="http://schemas.microsoft.com/office/drawing/2014/main" id="{32FDA639-34EE-2949-95B1-F5FF6C6C8E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7"/>
            <a:stretch>
              <a:fillRect/>
            </a:stretch>
          </p:blipFill>
          <p:spPr>
            <a:xfrm>
              <a:off x="11924993" y="14573217"/>
              <a:ext cx="5080000" cy="3581400"/>
            </a:xfrm>
            <a:prstGeom prst="rect">
              <a:avLst/>
            </a:prstGeom>
          </p:spPr>
        </p:pic>
        <p:pic>
          <p:nvPicPr>
            <p:cNvPr id="70" name="圖片 69">
              <a:extLst>
                <a:ext uri="{FF2B5EF4-FFF2-40B4-BE49-F238E27FC236}">
                  <a16:creationId xmlns:a16="http://schemas.microsoft.com/office/drawing/2014/main" id="{90EFB993-4E7C-AE43-9F6F-1D4F060909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6270400" y="14573217"/>
              <a:ext cx="4424330" cy="3581400"/>
            </a:xfrm>
            <a:prstGeom prst="rect">
              <a:avLst/>
            </a:prstGeom>
          </p:spPr>
        </p:pic>
      </p:grpSp>
      <p:grpSp>
        <p:nvGrpSpPr>
          <p:cNvPr id="83" name="群組 82">
            <a:extLst>
              <a:ext uri="{FF2B5EF4-FFF2-40B4-BE49-F238E27FC236}">
                <a16:creationId xmlns:a16="http://schemas.microsoft.com/office/drawing/2014/main" id="{A21EEDE5-0047-7D4C-A99F-707EE21AF315}"/>
              </a:ext>
            </a:extLst>
          </p:cNvPr>
          <p:cNvGrpSpPr/>
          <p:nvPr/>
        </p:nvGrpSpPr>
        <p:grpSpPr>
          <a:xfrm>
            <a:off x="15538562" y="9457276"/>
            <a:ext cx="5722577" cy="5950765"/>
            <a:chOff x="2467698" y="1577340"/>
            <a:chExt cx="13322987" cy="12942792"/>
          </a:xfrm>
        </p:grpSpPr>
        <p:pic>
          <p:nvPicPr>
            <p:cNvPr id="73" name="圖片 72">
              <a:extLst>
                <a:ext uri="{FF2B5EF4-FFF2-40B4-BE49-F238E27FC236}">
                  <a16:creationId xmlns:a16="http://schemas.microsoft.com/office/drawing/2014/main" id="{76981EE8-A559-EA4D-ABC7-7CD74C6E75A8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/>
            <a:stretch>
              <a:fillRect/>
            </a:stretch>
          </p:blipFill>
          <p:spPr>
            <a:xfrm>
              <a:off x="2467698" y="1577340"/>
              <a:ext cx="5080000" cy="3581400"/>
            </a:xfrm>
            <a:prstGeom prst="rect">
              <a:avLst/>
            </a:prstGeom>
          </p:spPr>
        </p:pic>
        <p:pic>
          <p:nvPicPr>
            <p:cNvPr id="74" name="圖片 73">
              <a:extLst>
                <a:ext uri="{FF2B5EF4-FFF2-40B4-BE49-F238E27FC236}">
                  <a16:creationId xmlns:a16="http://schemas.microsoft.com/office/drawing/2014/main" id="{465670A2-D7FE-7942-9E6D-B88E6FDA4265}"/>
                </a:ext>
              </a:extLst>
            </p:cNvPr>
            <p:cNvPicPr>
              <a:picLocks noChangeAspect="1"/>
            </p:cNvPicPr>
            <p:nvPr/>
          </p:nvPicPr>
          <p:blipFill>
            <a:blip r:embed="rId40"/>
            <a:stretch>
              <a:fillRect/>
            </a:stretch>
          </p:blipFill>
          <p:spPr>
            <a:xfrm>
              <a:off x="6878320" y="1577340"/>
              <a:ext cx="5080000" cy="3581400"/>
            </a:xfrm>
            <a:prstGeom prst="rect">
              <a:avLst/>
            </a:prstGeom>
          </p:spPr>
        </p:pic>
        <p:pic>
          <p:nvPicPr>
            <p:cNvPr id="75" name="圖片 74">
              <a:extLst>
                <a:ext uri="{FF2B5EF4-FFF2-40B4-BE49-F238E27FC236}">
                  <a16:creationId xmlns:a16="http://schemas.microsoft.com/office/drawing/2014/main" id="{140BFD92-2693-2A49-BD1B-38468EF145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1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1288942" y="1577340"/>
              <a:ext cx="4293565" cy="3581400"/>
            </a:xfrm>
            <a:prstGeom prst="rect">
              <a:avLst/>
            </a:prstGeom>
          </p:spPr>
        </p:pic>
        <p:pic>
          <p:nvPicPr>
            <p:cNvPr id="76" name="圖片 75">
              <a:extLst>
                <a:ext uri="{FF2B5EF4-FFF2-40B4-BE49-F238E27FC236}">
                  <a16:creationId xmlns:a16="http://schemas.microsoft.com/office/drawing/2014/main" id="{BBF1A958-B43C-8F4B-845B-6DFDEB894030}"/>
                </a:ext>
              </a:extLst>
            </p:cNvPr>
            <p:cNvPicPr>
              <a:picLocks noChangeAspect="1"/>
            </p:cNvPicPr>
            <p:nvPr/>
          </p:nvPicPr>
          <p:blipFill>
            <a:blip r:embed="rId42"/>
            <a:stretch>
              <a:fillRect/>
            </a:stretch>
          </p:blipFill>
          <p:spPr>
            <a:xfrm>
              <a:off x="2467698" y="5158740"/>
              <a:ext cx="5080000" cy="3581400"/>
            </a:xfrm>
            <a:prstGeom prst="rect">
              <a:avLst/>
            </a:prstGeom>
          </p:spPr>
        </p:pic>
        <p:pic>
          <p:nvPicPr>
            <p:cNvPr id="77" name="圖片 76">
              <a:extLst>
                <a:ext uri="{FF2B5EF4-FFF2-40B4-BE49-F238E27FC236}">
                  <a16:creationId xmlns:a16="http://schemas.microsoft.com/office/drawing/2014/main" id="{E5AE056C-0EA5-BE43-B90B-963BA3308A81}"/>
                </a:ext>
              </a:extLst>
            </p:cNvPr>
            <p:cNvPicPr>
              <a:picLocks noChangeAspect="1"/>
            </p:cNvPicPr>
            <p:nvPr/>
          </p:nvPicPr>
          <p:blipFill>
            <a:blip r:embed="rId43"/>
            <a:stretch>
              <a:fillRect/>
            </a:stretch>
          </p:blipFill>
          <p:spPr>
            <a:xfrm>
              <a:off x="6878320" y="5158740"/>
              <a:ext cx="5080000" cy="3581400"/>
            </a:xfrm>
            <a:prstGeom prst="rect">
              <a:avLst/>
            </a:prstGeom>
          </p:spPr>
        </p:pic>
        <p:pic>
          <p:nvPicPr>
            <p:cNvPr id="78" name="圖片 77">
              <a:extLst>
                <a:ext uri="{FF2B5EF4-FFF2-40B4-BE49-F238E27FC236}">
                  <a16:creationId xmlns:a16="http://schemas.microsoft.com/office/drawing/2014/main" id="{C5488991-FBCA-BC40-9D96-5D2762E121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1288942" y="5067300"/>
              <a:ext cx="4293565" cy="3581400"/>
            </a:xfrm>
            <a:prstGeom prst="rect">
              <a:avLst/>
            </a:prstGeom>
          </p:spPr>
        </p:pic>
        <p:pic>
          <p:nvPicPr>
            <p:cNvPr id="79" name="圖片 78">
              <a:extLst>
                <a:ext uri="{FF2B5EF4-FFF2-40B4-BE49-F238E27FC236}">
                  <a16:creationId xmlns:a16="http://schemas.microsoft.com/office/drawing/2014/main" id="{1F7D676D-6165-3545-81A5-ECD304E2A8B0}"/>
                </a:ext>
              </a:extLst>
            </p:cNvPr>
            <p:cNvPicPr>
              <a:picLocks noChangeAspect="1"/>
            </p:cNvPicPr>
            <p:nvPr/>
          </p:nvPicPr>
          <p:blipFill>
            <a:blip r:embed="rId45"/>
            <a:stretch>
              <a:fillRect/>
            </a:stretch>
          </p:blipFill>
          <p:spPr>
            <a:xfrm>
              <a:off x="2467698" y="8740140"/>
              <a:ext cx="5080000" cy="3581400"/>
            </a:xfrm>
            <a:prstGeom prst="rect">
              <a:avLst/>
            </a:prstGeom>
          </p:spPr>
        </p:pic>
        <p:pic>
          <p:nvPicPr>
            <p:cNvPr id="80" name="圖片 79">
              <a:extLst>
                <a:ext uri="{FF2B5EF4-FFF2-40B4-BE49-F238E27FC236}">
                  <a16:creationId xmlns:a16="http://schemas.microsoft.com/office/drawing/2014/main" id="{23741327-5F57-8F43-ACD1-FCDE0F8549D3}"/>
                </a:ext>
              </a:extLst>
            </p:cNvPr>
            <p:cNvPicPr>
              <a:picLocks noChangeAspect="1"/>
            </p:cNvPicPr>
            <p:nvPr/>
          </p:nvPicPr>
          <p:blipFill>
            <a:blip r:embed="rId46"/>
            <a:stretch>
              <a:fillRect/>
            </a:stretch>
          </p:blipFill>
          <p:spPr>
            <a:xfrm>
              <a:off x="6878320" y="8740140"/>
              <a:ext cx="5080000" cy="3581400"/>
            </a:xfrm>
            <a:prstGeom prst="rect">
              <a:avLst/>
            </a:prstGeom>
          </p:spPr>
        </p:pic>
        <p:pic>
          <p:nvPicPr>
            <p:cNvPr id="81" name="圖片 80">
              <a:extLst>
                <a:ext uri="{FF2B5EF4-FFF2-40B4-BE49-F238E27FC236}">
                  <a16:creationId xmlns:a16="http://schemas.microsoft.com/office/drawing/2014/main" id="{8D0D8C0C-7F63-4444-8947-B1AB1783BD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1288942" y="8740140"/>
              <a:ext cx="4293565" cy="3581400"/>
            </a:xfrm>
            <a:prstGeom prst="rect">
              <a:avLst/>
            </a:prstGeom>
          </p:spPr>
        </p:pic>
        <p:pic>
          <p:nvPicPr>
            <p:cNvPr id="82" name="圖片 81">
              <a:extLst>
                <a:ext uri="{FF2B5EF4-FFF2-40B4-BE49-F238E27FC236}">
                  <a16:creationId xmlns:a16="http://schemas.microsoft.com/office/drawing/2014/main" id="{CB2A6D55-1742-CF42-8F31-8DBC8F57D8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3756501" y="12332331"/>
              <a:ext cx="2034184" cy="2187801"/>
            </a:xfrm>
            <a:prstGeom prst="rect">
              <a:avLst/>
            </a:prstGeom>
          </p:spPr>
        </p:pic>
      </p:grpSp>
      <p:cxnSp>
        <p:nvCxnSpPr>
          <p:cNvPr id="85" name="直線箭頭接點 84">
            <a:extLst>
              <a:ext uri="{FF2B5EF4-FFF2-40B4-BE49-F238E27FC236}">
                <a16:creationId xmlns:a16="http://schemas.microsoft.com/office/drawing/2014/main" id="{1E320843-0882-4B46-B6BB-07DA90EAAA8C}"/>
              </a:ext>
            </a:extLst>
          </p:cNvPr>
          <p:cNvCxnSpPr>
            <a:cxnSpLocks/>
          </p:cNvCxnSpPr>
          <p:nvPr/>
        </p:nvCxnSpPr>
        <p:spPr>
          <a:xfrm>
            <a:off x="13617677" y="8000520"/>
            <a:ext cx="362372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2" name="群組 91">
            <a:extLst>
              <a:ext uri="{FF2B5EF4-FFF2-40B4-BE49-F238E27FC236}">
                <a16:creationId xmlns:a16="http://schemas.microsoft.com/office/drawing/2014/main" id="{96BD4BFC-8F0A-874A-ABC3-997A8B6C29EA}"/>
              </a:ext>
            </a:extLst>
          </p:cNvPr>
          <p:cNvGrpSpPr/>
          <p:nvPr/>
        </p:nvGrpSpPr>
        <p:grpSpPr>
          <a:xfrm>
            <a:off x="11124762" y="15833729"/>
            <a:ext cx="9340520" cy="5274610"/>
            <a:chOff x="6553781" y="13517850"/>
            <a:chExt cx="14690561" cy="8357294"/>
          </a:xfrm>
        </p:grpSpPr>
        <p:pic>
          <p:nvPicPr>
            <p:cNvPr id="86" name="內容版面配置區 4">
              <a:extLst>
                <a:ext uri="{FF2B5EF4-FFF2-40B4-BE49-F238E27FC236}">
                  <a16:creationId xmlns:a16="http://schemas.microsoft.com/office/drawing/2014/main" id="{9475C161-F315-3B4B-BA51-7B6874892A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9"/>
            <a:stretch>
              <a:fillRect/>
            </a:stretch>
          </p:blipFill>
          <p:spPr>
            <a:xfrm>
              <a:off x="6553783" y="13517850"/>
              <a:ext cx="4896853" cy="4178648"/>
            </a:xfrm>
            <a:prstGeom prst="rect">
              <a:avLst/>
            </a:prstGeom>
          </p:spPr>
        </p:pic>
        <p:pic>
          <p:nvPicPr>
            <p:cNvPr id="87" name="圖片 86">
              <a:extLst>
                <a:ext uri="{FF2B5EF4-FFF2-40B4-BE49-F238E27FC236}">
                  <a16:creationId xmlns:a16="http://schemas.microsoft.com/office/drawing/2014/main" id="{0112A74A-6554-8B4D-B1E4-23DAD0B79EA3}"/>
                </a:ext>
              </a:extLst>
            </p:cNvPr>
            <p:cNvPicPr>
              <a:picLocks noChangeAspect="1"/>
            </p:cNvPicPr>
            <p:nvPr/>
          </p:nvPicPr>
          <p:blipFill>
            <a:blip r:embed="rId50"/>
            <a:stretch>
              <a:fillRect/>
            </a:stretch>
          </p:blipFill>
          <p:spPr>
            <a:xfrm>
              <a:off x="11450636" y="13517850"/>
              <a:ext cx="4896853" cy="4178648"/>
            </a:xfrm>
            <a:prstGeom prst="rect">
              <a:avLst/>
            </a:prstGeom>
          </p:spPr>
        </p:pic>
        <p:pic>
          <p:nvPicPr>
            <p:cNvPr id="88" name="圖片 87">
              <a:extLst>
                <a:ext uri="{FF2B5EF4-FFF2-40B4-BE49-F238E27FC236}">
                  <a16:creationId xmlns:a16="http://schemas.microsoft.com/office/drawing/2014/main" id="{BD08104C-34C2-E64D-9355-6F5BBE41C6E3}"/>
                </a:ext>
              </a:extLst>
            </p:cNvPr>
            <p:cNvPicPr>
              <a:picLocks noChangeAspect="1"/>
            </p:cNvPicPr>
            <p:nvPr/>
          </p:nvPicPr>
          <p:blipFill>
            <a:blip r:embed="rId51"/>
            <a:stretch>
              <a:fillRect/>
            </a:stretch>
          </p:blipFill>
          <p:spPr>
            <a:xfrm>
              <a:off x="16347490" y="13517851"/>
              <a:ext cx="4896852" cy="4178647"/>
            </a:xfrm>
            <a:prstGeom prst="rect">
              <a:avLst/>
            </a:prstGeom>
          </p:spPr>
        </p:pic>
        <p:pic>
          <p:nvPicPr>
            <p:cNvPr id="89" name="圖片 88">
              <a:extLst>
                <a:ext uri="{FF2B5EF4-FFF2-40B4-BE49-F238E27FC236}">
                  <a16:creationId xmlns:a16="http://schemas.microsoft.com/office/drawing/2014/main" id="{6C256B34-CD65-E94B-BA1F-5A1E41306E63}"/>
                </a:ext>
              </a:extLst>
            </p:cNvPr>
            <p:cNvPicPr>
              <a:picLocks noChangeAspect="1"/>
            </p:cNvPicPr>
            <p:nvPr/>
          </p:nvPicPr>
          <p:blipFill>
            <a:blip r:embed="rId52"/>
            <a:stretch>
              <a:fillRect/>
            </a:stretch>
          </p:blipFill>
          <p:spPr>
            <a:xfrm>
              <a:off x="6553781" y="17696498"/>
              <a:ext cx="4896851" cy="4178646"/>
            </a:xfrm>
            <a:prstGeom prst="rect">
              <a:avLst/>
            </a:prstGeom>
          </p:spPr>
        </p:pic>
        <p:pic>
          <p:nvPicPr>
            <p:cNvPr id="90" name="圖片 89">
              <a:extLst>
                <a:ext uri="{FF2B5EF4-FFF2-40B4-BE49-F238E27FC236}">
                  <a16:creationId xmlns:a16="http://schemas.microsoft.com/office/drawing/2014/main" id="{2DE4D6DC-5536-DB42-88AA-785C039F1818}"/>
                </a:ext>
              </a:extLst>
            </p:cNvPr>
            <p:cNvPicPr>
              <a:picLocks noChangeAspect="1"/>
            </p:cNvPicPr>
            <p:nvPr/>
          </p:nvPicPr>
          <p:blipFill>
            <a:blip r:embed="rId53"/>
            <a:stretch>
              <a:fillRect/>
            </a:stretch>
          </p:blipFill>
          <p:spPr>
            <a:xfrm>
              <a:off x="11450631" y="17696498"/>
              <a:ext cx="4896851" cy="4178646"/>
            </a:xfrm>
            <a:prstGeom prst="rect">
              <a:avLst/>
            </a:prstGeom>
          </p:spPr>
        </p:pic>
        <p:pic>
          <p:nvPicPr>
            <p:cNvPr id="91" name="圖片 90">
              <a:extLst>
                <a:ext uri="{FF2B5EF4-FFF2-40B4-BE49-F238E27FC236}">
                  <a16:creationId xmlns:a16="http://schemas.microsoft.com/office/drawing/2014/main" id="{3E47A467-6911-AB4D-AE26-E21C3305A108}"/>
                </a:ext>
              </a:extLst>
            </p:cNvPr>
            <p:cNvPicPr>
              <a:picLocks noChangeAspect="1"/>
            </p:cNvPicPr>
            <p:nvPr/>
          </p:nvPicPr>
          <p:blipFill>
            <a:blip r:embed="rId54"/>
            <a:stretch>
              <a:fillRect/>
            </a:stretch>
          </p:blipFill>
          <p:spPr>
            <a:xfrm>
              <a:off x="16347481" y="17696498"/>
              <a:ext cx="4896851" cy="4178646"/>
            </a:xfrm>
            <a:prstGeom prst="rect">
              <a:avLst/>
            </a:prstGeom>
          </p:spPr>
        </p:pic>
      </p:grpSp>
      <p:grpSp>
        <p:nvGrpSpPr>
          <p:cNvPr id="96" name="群組 95">
            <a:extLst>
              <a:ext uri="{FF2B5EF4-FFF2-40B4-BE49-F238E27FC236}">
                <a16:creationId xmlns:a16="http://schemas.microsoft.com/office/drawing/2014/main" id="{9B9982C0-AD88-2648-9145-3A0B02A08DF8}"/>
              </a:ext>
            </a:extLst>
          </p:cNvPr>
          <p:cNvGrpSpPr/>
          <p:nvPr/>
        </p:nvGrpSpPr>
        <p:grpSpPr>
          <a:xfrm>
            <a:off x="10133157" y="5542549"/>
            <a:ext cx="7112337" cy="1384995"/>
            <a:chOff x="706931" y="22119100"/>
            <a:chExt cx="12921852" cy="1384995"/>
          </a:xfrm>
        </p:grpSpPr>
        <p:pic>
          <p:nvPicPr>
            <p:cNvPr id="97" name="Picture 12">
              <a:extLst>
                <a:ext uri="{FF2B5EF4-FFF2-40B4-BE49-F238E27FC236}">
                  <a16:creationId xmlns:a16="http://schemas.microsoft.com/office/drawing/2014/main" id="{8E360299-5822-AB48-AD95-C33EAFAEF5D5}"/>
                </a:ext>
              </a:extLst>
            </p:cNvPr>
            <p:cNvPicPr>
              <a:picLocks noChangeAspect="1"/>
            </p:cNvPicPr>
            <p:nvPr/>
          </p:nvPicPr>
          <p:blipFill>
            <a:blip r:embed="rId55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6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6931" y="22119100"/>
              <a:ext cx="12921852" cy="1384995"/>
            </a:xfrm>
            <a:prstGeom prst="rect">
              <a:avLst/>
            </a:prstGeom>
          </p:spPr>
        </p:pic>
        <p:sp>
          <p:nvSpPr>
            <p:cNvPr id="98" name="矩形 97">
              <a:extLst>
                <a:ext uri="{FF2B5EF4-FFF2-40B4-BE49-F238E27FC236}">
                  <a16:creationId xmlns:a16="http://schemas.microsoft.com/office/drawing/2014/main" id="{C5679E8E-8597-6F45-908A-A02CC81B0C9E}"/>
                </a:ext>
              </a:extLst>
            </p:cNvPr>
            <p:cNvSpPr/>
            <p:nvPr/>
          </p:nvSpPr>
          <p:spPr>
            <a:xfrm>
              <a:off x="1800791" y="22379125"/>
              <a:ext cx="9392586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b="1" dirty="0">
                  <a:solidFill>
                    <a:schemeClr val="bg1"/>
                  </a:solidFill>
                  <a:latin typeface="+mn-ea"/>
                </a:rPr>
                <a:t>圖</a:t>
              </a:r>
              <a:r>
                <a:rPr lang="en-US" altLang="zh-CN" b="1" dirty="0">
                  <a:solidFill>
                    <a:schemeClr val="bg1"/>
                  </a:solidFill>
                  <a:latin typeface="+mn-ea"/>
                </a:rPr>
                <a:t>3</a:t>
              </a:r>
              <a:r>
                <a:rPr lang="zh-CN" altLang="en-US" b="1" dirty="0">
                  <a:solidFill>
                    <a:schemeClr val="bg1"/>
                  </a:solidFill>
                  <a:latin typeface="+mn-ea"/>
                </a:rPr>
                <a:t>、</a:t>
              </a:r>
              <a:r>
                <a:rPr kumimoji="1" lang="zh-CN" altLang="en-US" b="1" dirty="0">
                  <a:solidFill>
                    <a:schemeClr val="bg1"/>
                  </a:solidFill>
                  <a:latin typeface="+mn-ea"/>
                </a:rPr>
                <a:t>使用原始數據及去除 </a:t>
              </a:r>
              <a:r>
                <a:rPr kumimoji="1" lang="en-US" altLang="zh-CN" b="1" dirty="0">
                  <a:solidFill>
                    <a:schemeClr val="bg1"/>
                  </a:solidFill>
                  <a:latin typeface="+mn-ea"/>
                </a:rPr>
                <a:t>&gt; Q3+1.5 IQR</a:t>
              </a:r>
              <a:r>
                <a:rPr kumimoji="1" lang="zh-CN" altLang="en-US" b="1" dirty="0">
                  <a:solidFill>
                    <a:schemeClr val="bg1"/>
                  </a:solidFill>
                  <a:latin typeface="+mn-ea"/>
                </a:rPr>
                <a:t>的</a:t>
              </a:r>
              <a:endParaRPr kumimoji="1" lang="en-US" altLang="zh-CN" b="1" dirty="0">
                <a:solidFill>
                  <a:schemeClr val="bg1"/>
                </a:solidFill>
                <a:latin typeface="+mn-ea"/>
              </a:endParaRPr>
            </a:p>
            <a:p>
              <a:r>
                <a:rPr kumimoji="1" lang="zh-CN" altLang="en-US" b="1" dirty="0">
                  <a:solidFill>
                    <a:schemeClr val="bg1"/>
                  </a:solidFill>
                  <a:latin typeface="+mn-ea"/>
                </a:rPr>
                <a:t>離群值後，以兩方法取代所得之散佈圖矩陣。</a:t>
              </a:r>
            </a:p>
            <a:p>
              <a:endParaRPr lang="en-US" altLang="zh-CN" b="1" dirty="0">
                <a:solidFill>
                  <a:schemeClr val="bg1"/>
                </a:solidFill>
                <a:latin typeface="+mn-ea"/>
              </a:endParaRPr>
            </a:p>
          </p:txBody>
        </p:sp>
      </p:grpSp>
      <p:grpSp>
        <p:nvGrpSpPr>
          <p:cNvPr id="106" name="群組 105">
            <a:extLst>
              <a:ext uri="{FF2B5EF4-FFF2-40B4-BE49-F238E27FC236}">
                <a16:creationId xmlns:a16="http://schemas.microsoft.com/office/drawing/2014/main" id="{A03059E9-DA15-D243-A247-83E08C4F701E}"/>
              </a:ext>
            </a:extLst>
          </p:cNvPr>
          <p:cNvGrpSpPr/>
          <p:nvPr/>
        </p:nvGrpSpPr>
        <p:grpSpPr>
          <a:xfrm>
            <a:off x="11074955" y="21217389"/>
            <a:ext cx="6252169" cy="5331125"/>
            <a:chOff x="2046377" y="3365051"/>
            <a:chExt cx="9841822" cy="8357288"/>
          </a:xfrm>
        </p:grpSpPr>
        <p:pic>
          <p:nvPicPr>
            <p:cNvPr id="102" name="圖片 101">
              <a:extLst>
                <a:ext uri="{FF2B5EF4-FFF2-40B4-BE49-F238E27FC236}">
                  <a16:creationId xmlns:a16="http://schemas.microsoft.com/office/drawing/2014/main" id="{B76E019B-502D-C740-AF46-B20842AE6FE5}"/>
                </a:ext>
              </a:extLst>
            </p:cNvPr>
            <p:cNvPicPr>
              <a:picLocks noChangeAspect="1"/>
            </p:cNvPicPr>
            <p:nvPr/>
          </p:nvPicPr>
          <p:blipFill>
            <a:blip r:embed="rId57"/>
            <a:stretch>
              <a:fillRect/>
            </a:stretch>
          </p:blipFill>
          <p:spPr>
            <a:xfrm>
              <a:off x="6943227" y="3365052"/>
              <a:ext cx="4896850" cy="4178645"/>
            </a:xfrm>
            <a:prstGeom prst="rect">
              <a:avLst/>
            </a:prstGeom>
          </p:spPr>
        </p:pic>
        <p:pic>
          <p:nvPicPr>
            <p:cNvPr id="103" name="圖片 102">
              <a:extLst>
                <a:ext uri="{FF2B5EF4-FFF2-40B4-BE49-F238E27FC236}">
                  <a16:creationId xmlns:a16="http://schemas.microsoft.com/office/drawing/2014/main" id="{97A1D811-64CC-DC41-AFE7-6555C88CFE71}"/>
                </a:ext>
              </a:extLst>
            </p:cNvPr>
            <p:cNvPicPr>
              <a:picLocks noChangeAspect="1"/>
            </p:cNvPicPr>
            <p:nvPr/>
          </p:nvPicPr>
          <p:blipFill>
            <a:blip r:embed="rId58"/>
            <a:stretch>
              <a:fillRect/>
            </a:stretch>
          </p:blipFill>
          <p:spPr>
            <a:xfrm>
              <a:off x="2046377" y="7543694"/>
              <a:ext cx="4896850" cy="4178645"/>
            </a:xfrm>
            <a:prstGeom prst="rect">
              <a:avLst/>
            </a:prstGeom>
          </p:spPr>
        </p:pic>
        <p:pic>
          <p:nvPicPr>
            <p:cNvPr id="104" name="圖片 103">
              <a:extLst>
                <a:ext uri="{FF2B5EF4-FFF2-40B4-BE49-F238E27FC236}">
                  <a16:creationId xmlns:a16="http://schemas.microsoft.com/office/drawing/2014/main" id="{F9CF1B0C-6CFB-CA4E-9417-65A8B20F77C5}"/>
                </a:ext>
              </a:extLst>
            </p:cNvPr>
            <p:cNvPicPr>
              <a:picLocks noChangeAspect="1"/>
            </p:cNvPicPr>
            <p:nvPr/>
          </p:nvPicPr>
          <p:blipFill>
            <a:blip r:embed="rId59"/>
            <a:stretch>
              <a:fillRect/>
            </a:stretch>
          </p:blipFill>
          <p:spPr>
            <a:xfrm>
              <a:off x="6991349" y="7543694"/>
              <a:ext cx="4896850" cy="4178645"/>
            </a:xfrm>
            <a:prstGeom prst="rect">
              <a:avLst/>
            </a:prstGeom>
          </p:spPr>
        </p:pic>
        <p:pic>
          <p:nvPicPr>
            <p:cNvPr id="105" name="內容版面配置區 4">
              <a:extLst>
                <a:ext uri="{FF2B5EF4-FFF2-40B4-BE49-F238E27FC236}">
                  <a16:creationId xmlns:a16="http://schemas.microsoft.com/office/drawing/2014/main" id="{F5BE2813-B0A5-144B-9292-0114AB7F7681}"/>
                </a:ext>
              </a:extLst>
            </p:cNvPr>
            <p:cNvPicPr>
              <a:picLocks noChangeAspect="1"/>
            </p:cNvPicPr>
            <p:nvPr/>
          </p:nvPicPr>
          <p:blipFill>
            <a:blip r:embed="rId60"/>
            <a:stretch>
              <a:fillRect/>
            </a:stretch>
          </p:blipFill>
          <p:spPr>
            <a:xfrm>
              <a:off x="2094499" y="3365051"/>
              <a:ext cx="4896851" cy="4178646"/>
            </a:xfrm>
            <a:prstGeom prst="rect">
              <a:avLst/>
            </a:prstGeom>
          </p:spPr>
        </p:pic>
      </p:grpSp>
      <p:sp>
        <p:nvSpPr>
          <p:cNvPr id="107" name="TextBox 14">
            <a:extLst>
              <a:ext uri="{FF2B5EF4-FFF2-40B4-BE49-F238E27FC236}">
                <a16:creationId xmlns:a16="http://schemas.microsoft.com/office/drawing/2014/main" id="{77D34BF4-4972-284B-A1D2-80EE9A961203}"/>
              </a:ext>
            </a:extLst>
          </p:cNvPr>
          <p:cNvSpPr txBox="1"/>
          <p:nvPr/>
        </p:nvSpPr>
        <p:spPr>
          <a:xfrm>
            <a:off x="10892944" y="26777585"/>
            <a:ext cx="10165515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zh-CN" altLang="en-US" sz="2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無論是描述性統計比較，或回歸模型之相關性分析結果皆顯示：</a:t>
            </a:r>
            <a:r>
              <a:rPr lang="zh-TW" altLang="en-US" sz="2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                            </a:t>
            </a:r>
            <a:r>
              <a:rPr lang="zh-CN" altLang="en-US" sz="2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隨著政府投入資源的增加，民眾文化參與指標極少有下降的情況。</a:t>
            </a:r>
            <a:endParaRPr lang="en-US" altLang="zh-CN" sz="2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zh-CN" altLang="en-US" sz="2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政府投入與民眾參與指標間，僅在少數特定地區或縣市層級群組內具有相關性。在指標間具有顯著相關下，呈正相關者占大多數，但亦有負相關性存在。其相關性多數可以一次線性回歸進行模型擬合，少數群組則是以三次多項式回歸擬合會得到較佳的適配性。</a:t>
            </a:r>
            <a:endParaRPr lang="en-US" altLang="zh-CN" sz="2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08" name="群組 107">
            <a:extLst>
              <a:ext uri="{FF2B5EF4-FFF2-40B4-BE49-F238E27FC236}">
                <a16:creationId xmlns:a16="http://schemas.microsoft.com/office/drawing/2014/main" id="{0D643FB7-CF16-744B-AB12-18EF7D9D2FB5}"/>
              </a:ext>
            </a:extLst>
          </p:cNvPr>
          <p:cNvGrpSpPr/>
          <p:nvPr/>
        </p:nvGrpSpPr>
        <p:grpSpPr>
          <a:xfrm>
            <a:off x="17350011" y="20655569"/>
            <a:ext cx="4011552" cy="4066539"/>
            <a:chOff x="1025224" y="21963517"/>
            <a:chExt cx="11091739" cy="1441252"/>
          </a:xfrm>
        </p:grpSpPr>
        <p:pic>
          <p:nvPicPr>
            <p:cNvPr id="109" name="Picture 12">
              <a:extLst>
                <a:ext uri="{FF2B5EF4-FFF2-40B4-BE49-F238E27FC236}">
                  <a16:creationId xmlns:a16="http://schemas.microsoft.com/office/drawing/2014/main" id="{16B708DE-E3B7-C543-B4DA-093D60355977}"/>
                </a:ext>
              </a:extLst>
            </p:cNvPr>
            <p:cNvPicPr>
              <a:picLocks noChangeAspect="1"/>
            </p:cNvPicPr>
            <p:nvPr/>
          </p:nvPicPr>
          <p:blipFill>
            <a:blip r:embed="rId61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62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25224" y="21963517"/>
              <a:ext cx="11091739" cy="1441252"/>
            </a:xfrm>
            <a:prstGeom prst="rect">
              <a:avLst/>
            </a:prstGeom>
          </p:spPr>
        </p:pic>
        <p:sp>
          <p:nvSpPr>
            <p:cNvPr id="110" name="矩形 109">
              <a:extLst>
                <a:ext uri="{FF2B5EF4-FFF2-40B4-BE49-F238E27FC236}">
                  <a16:creationId xmlns:a16="http://schemas.microsoft.com/office/drawing/2014/main" id="{6018687D-5273-A14A-8045-76C9947A6BD3}"/>
                </a:ext>
              </a:extLst>
            </p:cNvPr>
            <p:cNvSpPr/>
            <p:nvPr/>
          </p:nvSpPr>
          <p:spPr>
            <a:xfrm>
              <a:off x="2049765" y="22255556"/>
              <a:ext cx="7880142" cy="6217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b="1" dirty="0">
                  <a:solidFill>
                    <a:schemeClr val="bg1"/>
                  </a:solidFill>
                  <a:latin typeface="+mn-ea"/>
                </a:rPr>
                <a:t>上圖</a:t>
              </a:r>
              <a:r>
                <a:rPr lang="en-US" altLang="zh-CN" b="1" dirty="0">
                  <a:solidFill>
                    <a:schemeClr val="bg1"/>
                  </a:solidFill>
                  <a:latin typeface="+mn-ea"/>
                </a:rPr>
                <a:t> 6</a:t>
              </a:r>
              <a:r>
                <a:rPr lang="zh-CN" altLang="en-US" b="1" dirty="0">
                  <a:solidFill>
                    <a:schemeClr val="bg1"/>
                  </a:solidFill>
                  <a:latin typeface="+mn-ea"/>
                </a:rPr>
                <a:t>、從圖</a:t>
              </a:r>
              <a:r>
                <a:rPr lang="zh-TW" altLang="en-US" b="1" dirty="0">
                  <a:solidFill>
                    <a:schemeClr val="bg1"/>
                  </a:solidFill>
                  <a:latin typeface="+mn-ea"/>
                </a:rPr>
                <a:t> </a:t>
              </a:r>
              <a:r>
                <a:rPr lang="en-US" altLang="zh-CN" b="1" dirty="0">
                  <a:solidFill>
                    <a:schemeClr val="bg1"/>
                  </a:solidFill>
                  <a:latin typeface="+mn-ea"/>
                </a:rPr>
                <a:t>4</a:t>
              </a:r>
              <a:r>
                <a:rPr lang="zh-CN" altLang="en-US" b="1" dirty="0">
                  <a:solidFill>
                    <a:schemeClr val="bg1"/>
                  </a:solidFill>
                  <a:latin typeface="+mn-ea"/>
                </a:rPr>
                <a:t>中，</a:t>
              </a:r>
              <a:endParaRPr lang="en-US" altLang="zh-CN" b="1" dirty="0">
                <a:solidFill>
                  <a:schemeClr val="bg1"/>
                </a:solidFill>
                <a:latin typeface="+mn-ea"/>
              </a:endParaRPr>
            </a:p>
            <a:p>
              <a:r>
                <a:rPr lang="zh-CN" altLang="en-US" b="1" dirty="0">
                  <a:solidFill>
                    <a:schemeClr val="bg1"/>
                  </a:solidFill>
                  <a:latin typeface="+mn-ea"/>
                </a:rPr>
                <a:t>以</a:t>
              </a:r>
              <a:r>
                <a:rPr lang="en-US" altLang="zh-CN" b="1" dirty="0">
                  <a:solidFill>
                    <a:schemeClr val="bg1"/>
                  </a:solidFill>
                  <a:latin typeface="+mn-ea"/>
                </a:rPr>
                <a:t>R</a:t>
              </a:r>
              <a:r>
                <a:rPr lang="en-US" altLang="zh-CN" b="1" baseline="30000" dirty="0">
                  <a:solidFill>
                    <a:schemeClr val="bg1"/>
                  </a:solidFill>
                  <a:latin typeface="+mn-ea"/>
                </a:rPr>
                <a:t>2 </a:t>
              </a:r>
              <a:r>
                <a:rPr lang="zh-TW" altLang="en-US" b="1" baseline="30000" dirty="0">
                  <a:solidFill>
                    <a:schemeClr val="bg1"/>
                  </a:solidFill>
                  <a:latin typeface="+mn-ea"/>
                </a:rPr>
                <a:t> </a:t>
              </a:r>
              <a:r>
                <a:rPr lang="en-US" altLang="zh-CN" b="1" dirty="0">
                  <a:solidFill>
                    <a:schemeClr val="bg1"/>
                  </a:solidFill>
                  <a:latin typeface="+mn-ea"/>
                </a:rPr>
                <a:t>&gt; 0.3</a:t>
              </a:r>
              <a:r>
                <a:rPr lang="zh-CN" altLang="en-US" b="1" dirty="0">
                  <a:solidFill>
                    <a:schemeClr val="bg1"/>
                  </a:solidFill>
                  <a:latin typeface="+mn-ea"/>
                </a:rPr>
                <a:t>為基準，</a:t>
              </a:r>
            </a:p>
            <a:p>
              <a:r>
                <a:rPr lang="zh-CN" altLang="en-US" b="1" dirty="0">
                  <a:solidFill>
                    <a:schemeClr val="bg1"/>
                  </a:solidFill>
                  <a:latin typeface="+mn-ea"/>
                </a:rPr>
                <a:t>過濾出具相關性的</a:t>
              </a:r>
              <a:endParaRPr lang="en-US" altLang="zh-CN" b="1" dirty="0">
                <a:solidFill>
                  <a:schemeClr val="bg1"/>
                </a:solidFill>
                <a:latin typeface="+mn-ea"/>
              </a:endParaRPr>
            </a:p>
            <a:p>
              <a:r>
                <a:rPr lang="zh-CN" altLang="en-US" b="1" dirty="0">
                  <a:solidFill>
                    <a:schemeClr val="bg1"/>
                  </a:solidFill>
                  <a:latin typeface="+mn-ea"/>
                </a:rPr>
                <a:t>地理分區，參考</a:t>
              </a:r>
              <a:r>
                <a:rPr lang="en-US" altLang="zh-CN" b="1" dirty="0">
                  <a:solidFill>
                    <a:schemeClr val="bg1"/>
                  </a:solidFill>
                  <a:latin typeface="+mn-ea"/>
                </a:rPr>
                <a:t>R</a:t>
              </a:r>
              <a:r>
                <a:rPr lang="en-US" altLang="zh-CN" b="1" baseline="30000" dirty="0">
                  <a:solidFill>
                    <a:schemeClr val="bg1"/>
                  </a:solidFill>
                  <a:latin typeface="+mn-ea"/>
                </a:rPr>
                <a:t>2</a:t>
              </a:r>
              <a:r>
                <a:rPr lang="zh-CN" altLang="en-US" b="1" dirty="0">
                  <a:solidFill>
                    <a:schemeClr val="bg1"/>
                  </a:solidFill>
                  <a:latin typeface="+mn-ea"/>
                </a:rPr>
                <a:t>值、適配性檢驗與</a:t>
              </a:r>
              <a:r>
                <a:rPr lang="en-US" altLang="zh-CN" b="1" dirty="0">
                  <a:solidFill>
                    <a:schemeClr val="bg1"/>
                  </a:solidFill>
                  <a:latin typeface="+mn-ea"/>
                </a:rPr>
                <a:t>partial F test</a:t>
              </a:r>
              <a:r>
                <a:rPr lang="zh-CN" altLang="en-US" b="1" dirty="0">
                  <a:solidFill>
                    <a:schemeClr val="bg1"/>
                  </a:solidFill>
                  <a:latin typeface="+mn-ea"/>
                </a:rPr>
                <a:t>，選出最佳的模型。</a:t>
              </a:r>
            </a:p>
          </p:txBody>
        </p:sp>
      </p:grpSp>
      <p:grpSp>
        <p:nvGrpSpPr>
          <p:cNvPr id="114" name="群組 113">
            <a:extLst>
              <a:ext uri="{FF2B5EF4-FFF2-40B4-BE49-F238E27FC236}">
                <a16:creationId xmlns:a16="http://schemas.microsoft.com/office/drawing/2014/main" id="{D444E510-1A27-5B4A-B6EC-5F66DA7EA0CE}"/>
              </a:ext>
            </a:extLst>
          </p:cNvPr>
          <p:cNvGrpSpPr/>
          <p:nvPr/>
        </p:nvGrpSpPr>
        <p:grpSpPr>
          <a:xfrm>
            <a:off x="17350011" y="23393700"/>
            <a:ext cx="4011552" cy="3786637"/>
            <a:chOff x="1025224" y="21963517"/>
            <a:chExt cx="11091739" cy="1342050"/>
          </a:xfrm>
        </p:grpSpPr>
        <p:pic>
          <p:nvPicPr>
            <p:cNvPr id="115" name="Picture 12">
              <a:extLst>
                <a:ext uri="{FF2B5EF4-FFF2-40B4-BE49-F238E27FC236}">
                  <a16:creationId xmlns:a16="http://schemas.microsoft.com/office/drawing/2014/main" id="{1560F818-7E3D-E14E-B046-AD164E293E09}"/>
                </a:ext>
              </a:extLst>
            </p:cNvPr>
            <p:cNvPicPr>
              <a:picLocks noChangeAspect="1"/>
            </p:cNvPicPr>
            <p:nvPr/>
          </p:nvPicPr>
          <p:blipFill>
            <a:blip r:embed="rId63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64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25224" y="21963517"/>
              <a:ext cx="11091739" cy="1342050"/>
            </a:xfrm>
            <a:prstGeom prst="rect">
              <a:avLst/>
            </a:prstGeom>
          </p:spPr>
        </p:pic>
        <p:sp>
          <p:nvSpPr>
            <p:cNvPr id="116" name="矩形 115">
              <a:extLst>
                <a:ext uri="{FF2B5EF4-FFF2-40B4-BE49-F238E27FC236}">
                  <a16:creationId xmlns:a16="http://schemas.microsoft.com/office/drawing/2014/main" id="{1BDF9E19-9277-004C-98AC-AB6EFDD56FF2}"/>
                </a:ext>
              </a:extLst>
            </p:cNvPr>
            <p:cNvSpPr/>
            <p:nvPr/>
          </p:nvSpPr>
          <p:spPr>
            <a:xfrm>
              <a:off x="2015408" y="22216362"/>
              <a:ext cx="7880142" cy="6217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b="1" dirty="0">
                  <a:solidFill>
                    <a:schemeClr val="bg1"/>
                  </a:solidFill>
                  <a:latin typeface="+mn-ea"/>
                </a:rPr>
                <a:t>左圖</a:t>
              </a:r>
              <a:r>
                <a:rPr lang="en-US" altLang="zh-CN" b="1" dirty="0">
                  <a:solidFill>
                    <a:schemeClr val="bg1"/>
                  </a:solidFill>
                  <a:latin typeface="+mn-ea"/>
                </a:rPr>
                <a:t> 7</a:t>
              </a:r>
              <a:r>
                <a:rPr lang="zh-CN" altLang="en-US" b="1" dirty="0">
                  <a:solidFill>
                    <a:schemeClr val="bg1"/>
                  </a:solidFill>
                  <a:latin typeface="+mn-ea"/>
                </a:rPr>
                <a:t>、從圖</a:t>
              </a:r>
              <a:r>
                <a:rPr lang="zh-TW" altLang="en-US" b="1" dirty="0">
                  <a:solidFill>
                    <a:schemeClr val="bg1"/>
                  </a:solidFill>
                  <a:latin typeface="+mn-ea"/>
                </a:rPr>
                <a:t> </a:t>
              </a:r>
              <a:r>
                <a:rPr lang="en-US" altLang="zh-CN" b="1" dirty="0">
                  <a:solidFill>
                    <a:schemeClr val="bg1"/>
                  </a:solidFill>
                  <a:latin typeface="+mn-ea"/>
                </a:rPr>
                <a:t>5</a:t>
              </a:r>
              <a:r>
                <a:rPr lang="zh-CN" altLang="en-US" b="1" dirty="0">
                  <a:solidFill>
                    <a:schemeClr val="bg1"/>
                  </a:solidFill>
                  <a:latin typeface="+mn-ea"/>
                </a:rPr>
                <a:t>中，</a:t>
              </a:r>
              <a:endParaRPr lang="en-US" altLang="zh-CN" b="1" dirty="0">
                <a:solidFill>
                  <a:schemeClr val="bg1"/>
                </a:solidFill>
                <a:latin typeface="+mn-ea"/>
              </a:endParaRPr>
            </a:p>
            <a:p>
              <a:r>
                <a:rPr lang="zh-CN" altLang="en-US" b="1" dirty="0">
                  <a:solidFill>
                    <a:schemeClr val="bg1"/>
                  </a:solidFill>
                  <a:latin typeface="+mn-ea"/>
                </a:rPr>
                <a:t>以</a:t>
              </a:r>
              <a:r>
                <a:rPr lang="en-US" altLang="zh-CN" b="1" dirty="0">
                  <a:solidFill>
                    <a:schemeClr val="bg1"/>
                  </a:solidFill>
                  <a:latin typeface="+mn-ea"/>
                </a:rPr>
                <a:t>R</a:t>
              </a:r>
              <a:r>
                <a:rPr lang="en-US" altLang="zh-CN" b="1" baseline="30000" dirty="0">
                  <a:solidFill>
                    <a:schemeClr val="bg1"/>
                  </a:solidFill>
                  <a:latin typeface="+mn-ea"/>
                </a:rPr>
                <a:t>2 </a:t>
              </a:r>
              <a:r>
                <a:rPr lang="zh-TW" altLang="en-US" b="1" baseline="30000" dirty="0">
                  <a:solidFill>
                    <a:schemeClr val="bg1"/>
                  </a:solidFill>
                  <a:latin typeface="+mn-ea"/>
                </a:rPr>
                <a:t> </a:t>
              </a:r>
              <a:r>
                <a:rPr lang="en-US" altLang="zh-CN" b="1" dirty="0">
                  <a:solidFill>
                    <a:schemeClr val="bg1"/>
                  </a:solidFill>
                  <a:latin typeface="+mn-ea"/>
                </a:rPr>
                <a:t>&gt; 0.3</a:t>
              </a:r>
              <a:r>
                <a:rPr lang="zh-CN" altLang="en-US" b="1" dirty="0">
                  <a:solidFill>
                    <a:schemeClr val="bg1"/>
                  </a:solidFill>
                  <a:latin typeface="+mn-ea"/>
                </a:rPr>
                <a:t>為基準，</a:t>
              </a:r>
            </a:p>
            <a:p>
              <a:r>
                <a:rPr lang="zh-CN" altLang="en-US" b="1" dirty="0">
                  <a:solidFill>
                    <a:schemeClr val="bg1"/>
                  </a:solidFill>
                  <a:latin typeface="+mn-ea"/>
                </a:rPr>
                <a:t>過濾出具相關性的</a:t>
              </a:r>
              <a:endParaRPr lang="en-US" altLang="zh-CN" b="1" dirty="0">
                <a:solidFill>
                  <a:schemeClr val="bg1"/>
                </a:solidFill>
                <a:latin typeface="+mn-ea"/>
              </a:endParaRPr>
            </a:p>
            <a:p>
              <a:r>
                <a:rPr lang="zh-CN" altLang="en-US" b="1" dirty="0">
                  <a:solidFill>
                    <a:schemeClr val="bg1"/>
                  </a:solidFill>
                  <a:latin typeface="+mn-ea"/>
                </a:rPr>
                <a:t>地理分區，參考</a:t>
              </a:r>
              <a:r>
                <a:rPr lang="en-US" altLang="zh-CN" b="1" dirty="0">
                  <a:solidFill>
                    <a:schemeClr val="bg1"/>
                  </a:solidFill>
                  <a:latin typeface="+mn-ea"/>
                </a:rPr>
                <a:t>R</a:t>
              </a:r>
              <a:r>
                <a:rPr lang="en-US" altLang="zh-CN" b="1" baseline="30000" dirty="0">
                  <a:solidFill>
                    <a:schemeClr val="bg1"/>
                  </a:solidFill>
                  <a:latin typeface="+mn-ea"/>
                </a:rPr>
                <a:t>2</a:t>
              </a:r>
              <a:r>
                <a:rPr lang="zh-CN" altLang="en-US" b="1" dirty="0">
                  <a:solidFill>
                    <a:schemeClr val="bg1"/>
                  </a:solidFill>
                  <a:latin typeface="+mn-ea"/>
                </a:rPr>
                <a:t>值、適配性檢驗與</a:t>
              </a:r>
              <a:r>
                <a:rPr lang="en-US" altLang="zh-CN" b="1" dirty="0">
                  <a:solidFill>
                    <a:schemeClr val="bg1"/>
                  </a:solidFill>
                  <a:latin typeface="+mn-ea"/>
                </a:rPr>
                <a:t>partial F test</a:t>
              </a:r>
              <a:r>
                <a:rPr lang="zh-CN" altLang="en-US" b="1" dirty="0">
                  <a:solidFill>
                    <a:schemeClr val="bg1"/>
                  </a:solidFill>
                  <a:latin typeface="+mn-ea"/>
                </a:rPr>
                <a:t>，選出最佳的模型。</a:t>
              </a:r>
            </a:p>
          </p:txBody>
        </p:sp>
      </p:grpSp>
      <p:cxnSp>
        <p:nvCxnSpPr>
          <p:cNvPr id="118" name="直線接點 117">
            <a:extLst>
              <a:ext uri="{FF2B5EF4-FFF2-40B4-BE49-F238E27FC236}">
                <a16:creationId xmlns:a16="http://schemas.microsoft.com/office/drawing/2014/main" id="{42524FBF-5CA8-EA48-AC5A-8BD733505698}"/>
              </a:ext>
            </a:extLst>
          </p:cNvPr>
          <p:cNvCxnSpPr/>
          <p:nvPr/>
        </p:nvCxnSpPr>
        <p:spPr>
          <a:xfrm>
            <a:off x="11218903" y="21142974"/>
            <a:ext cx="6181197" cy="27357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直線接點 119">
            <a:extLst>
              <a:ext uri="{FF2B5EF4-FFF2-40B4-BE49-F238E27FC236}">
                <a16:creationId xmlns:a16="http://schemas.microsoft.com/office/drawing/2014/main" id="{FEC059B5-6784-D749-9558-419243260080}"/>
              </a:ext>
            </a:extLst>
          </p:cNvPr>
          <p:cNvCxnSpPr>
            <a:cxnSpLocks/>
          </p:cNvCxnSpPr>
          <p:nvPr/>
        </p:nvCxnSpPr>
        <p:spPr>
          <a:xfrm flipH="1">
            <a:off x="15467074" y="9429354"/>
            <a:ext cx="6988" cy="4965239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88121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608</TotalTime>
  <Words>636</Words>
  <Application>Microsoft Macintosh PowerPoint</Application>
  <PresentationFormat>自訂</PresentationFormat>
  <Paragraphs>41</Paragraphs>
  <Slides>1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</vt:i4>
      </vt:variant>
    </vt:vector>
  </HeadingPairs>
  <TitlesOfParts>
    <vt:vector size="9" baseType="lpstr">
      <vt:lpstr>新細明體</vt:lpstr>
      <vt:lpstr>等线</vt:lpstr>
      <vt:lpstr>等线</vt:lpstr>
      <vt:lpstr>等线 Light</vt:lpstr>
      <vt:lpstr>Arial</vt:lpstr>
      <vt:lpstr>Calibri</vt:lpstr>
      <vt:lpstr>Calibri Light</vt:lpstr>
      <vt:lpstr>Office 佈景主題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Microsoft Office User</dc:creator>
  <cp:lastModifiedBy>Yu An Chiang</cp:lastModifiedBy>
  <cp:revision>58</cp:revision>
  <dcterms:created xsi:type="dcterms:W3CDTF">2019-12-20T05:06:20Z</dcterms:created>
  <dcterms:modified xsi:type="dcterms:W3CDTF">2020-01-07T19:41:00Z</dcterms:modified>
</cp:coreProperties>
</file>